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5" r:id="rId20"/>
    <p:sldId id="274" r:id="rId21"/>
    <p:sldId id="276" r:id="rId22"/>
    <p:sldId id="277" r:id="rId23"/>
    <p:sldId id="278" r:id="rId24"/>
    <p:sldId id="279" r:id="rId25"/>
    <p:sldId id="280" r:id="rId26"/>
    <p:sldId id="281" r:id="rId27"/>
    <p:sldId id="286" r:id="rId28"/>
    <p:sldId id="285" r:id="rId29"/>
    <p:sldId id="282" r:id="rId30"/>
  </p:sldIdLst>
  <p:sldSz cx="18288000" cy="10287000"/>
  <p:notesSz cx="6858000" cy="9144000"/>
  <p:embeddedFontLst>
    <p:embeddedFont>
      <p:font typeface="Calibri" panose="020F0502020204030204" pitchFamily="34" charset="0"/>
      <p:regular r:id="rId31"/>
      <p:bold r:id="rId32"/>
      <p:italic r:id="rId33"/>
      <p:boldItalic r:id="rId34"/>
    </p:embeddedFont>
    <p:embeddedFont>
      <p:font typeface="Raleway 1" panose="020B0604020202020204" charset="0"/>
      <p:regular r:id="rId35"/>
    </p:embeddedFont>
    <p:embeddedFont>
      <p:font typeface="Raleway 1 Bold" panose="020B0604020202020204" charset="0"/>
      <p:regular r:id="rId36"/>
    </p:embeddedFont>
    <p:embeddedFont>
      <p:font typeface="Raleway 2" panose="020B0604020202020204" charset="0"/>
      <p:regular r:id="rId37"/>
    </p:embeddedFont>
    <p:embeddedFont>
      <p:font typeface="Roboto" panose="02000000000000000000" pitchFamily="2" charset="0"/>
      <p:regular r:id="rId38"/>
      <p:bold r:id="rId39"/>
      <p:italic r:id="rId40"/>
      <p:boldItalic r:id="rId4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31" d="100"/>
          <a:sy n="31" d="100"/>
        </p:scale>
        <p:origin x="1042" y="8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5.fntdata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20" Type="http://schemas.openxmlformats.org/officeDocument/2006/relationships/slide" Target="slides/slide19.xml"/><Relationship Id="rId41" Type="http://schemas.openxmlformats.org/officeDocument/2006/relationships/font" Target="fonts/font11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F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768229" y="871148"/>
            <a:ext cx="10749819" cy="2100252"/>
            <a:chOff x="0" y="0"/>
            <a:chExt cx="2831228" cy="55315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31228" cy="553153"/>
            </a:xfrm>
            <a:custGeom>
              <a:avLst/>
              <a:gdLst/>
              <a:ahLst/>
              <a:cxnLst/>
              <a:rect l="l" t="t" r="r" b="b"/>
              <a:pathLst>
                <a:path w="2831228" h="553153">
                  <a:moveTo>
                    <a:pt x="0" y="0"/>
                  </a:moveTo>
                  <a:lnTo>
                    <a:pt x="2831228" y="0"/>
                  </a:lnTo>
                  <a:lnTo>
                    <a:pt x="2831228" y="553153"/>
                  </a:lnTo>
                  <a:lnTo>
                    <a:pt x="0" y="553153"/>
                  </a:lnTo>
                  <a:close/>
                </a:path>
              </a:pathLst>
            </a:custGeom>
            <a:solidFill>
              <a:srgbClr val="272B6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3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648598" y="9258300"/>
            <a:ext cx="10749819" cy="2100252"/>
            <a:chOff x="0" y="0"/>
            <a:chExt cx="2831228" cy="55315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831228" cy="553153"/>
            </a:xfrm>
            <a:custGeom>
              <a:avLst/>
              <a:gdLst/>
              <a:ahLst/>
              <a:cxnLst/>
              <a:rect l="l" t="t" r="r" b="b"/>
              <a:pathLst>
                <a:path w="2831228" h="553153">
                  <a:moveTo>
                    <a:pt x="0" y="0"/>
                  </a:moveTo>
                  <a:lnTo>
                    <a:pt x="2831228" y="0"/>
                  </a:lnTo>
                  <a:lnTo>
                    <a:pt x="2831228" y="553153"/>
                  </a:lnTo>
                  <a:lnTo>
                    <a:pt x="0" y="553153"/>
                  </a:lnTo>
                  <a:close/>
                </a:path>
              </a:pathLst>
            </a:custGeom>
            <a:solidFill>
              <a:srgbClr val="272B6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3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5477528" y="778025"/>
            <a:ext cx="2008504" cy="1099200"/>
          </a:xfrm>
          <a:custGeom>
            <a:avLst/>
            <a:gdLst/>
            <a:ahLst/>
            <a:cxnLst/>
            <a:rect l="l" t="t" r="r" b="b"/>
            <a:pathLst>
              <a:path w="2008504" h="1099200">
                <a:moveTo>
                  <a:pt x="0" y="0"/>
                </a:moveTo>
                <a:lnTo>
                  <a:pt x="2008504" y="0"/>
                </a:lnTo>
                <a:lnTo>
                  <a:pt x="2008504" y="1099200"/>
                </a:lnTo>
                <a:lnTo>
                  <a:pt x="0" y="10992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028700" y="8708700"/>
            <a:ext cx="2008504" cy="1099200"/>
          </a:xfrm>
          <a:custGeom>
            <a:avLst/>
            <a:gdLst/>
            <a:ahLst/>
            <a:cxnLst/>
            <a:rect l="l" t="t" r="r" b="b"/>
            <a:pathLst>
              <a:path w="2008504" h="1099200">
                <a:moveTo>
                  <a:pt x="0" y="0"/>
                </a:moveTo>
                <a:lnTo>
                  <a:pt x="2008504" y="0"/>
                </a:lnTo>
                <a:lnTo>
                  <a:pt x="2008504" y="1099200"/>
                </a:lnTo>
                <a:lnTo>
                  <a:pt x="0" y="10992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537067" y="3284689"/>
            <a:ext cx="7606933" cy="4671925"/>
          </a:xfrm>
          <a:custGeom>
            <a:avLst/>
            <a:gdLst/>
            <a:ahLst/>
            <a:cxnLst/>
            <a:rect l="l" t="t" r="r" b="b"/>
            <a:pathLst>
              <a:path w="7606933" h="4671925">
                <a:moveTo>
                  <a:pt x="0" y="0"/>
                </a:moveTo>
                <a:lnTo>
                  <a:pt x="7606933" y="0"/>
                </a:lnTo>
                <a:lnTo>
                  <a:pt x="7606933" y="4671925"/>
                </a:lnTo>
                <a:lnTo>
                  <a:pt x="0" y="467192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9991366" y="2961875"/>
            <a:ext cx="6902736" cy="48965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11"/>
              </a:lnSpc>
            </a:pPr>
            <a:r>
              <a:rPr lang="en-US" sz="8076" dirty="0">
                <a:solidFill>
                  <a:srgbClr val="272B64"/>
                </a:solidFill>
                <a:latin typeface="Raleway 1 Bold"/>
              </a:rPr>
              <a:t>RFM ANALYSIS</a:t>
            </a:r>
          </a:p>
          <a:p>
            <a:pPr>
              <a:lnSpc>
                <a:spcPts val="9611"/>
              </a:lnSpc>
            </a:pPr>
            <a:endParaRPr lang="en-US" sz="8076" dirty="0">
              <a:solidFill>
                <a:srgbClr val="272B64"/>
              </a:solidFill>
              <a:latin typeface="Raleway 1 Bold"/>
            </a:endParaRPr>
          </a:p>
          <a:p>
            <a:pPr>
              <a:lnSpc>
                <a:spcPts val="9611"/>
              </a:lnSpc>
            </a:pPr>
            <a:endParaRPr lang="en-US" sz="8076" dirty="0">
              <a:solidFill>
                <a:srgbClr val="272B64"/>
              </a:solidFill>
              <a:latin typeface="Raleway 1 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9991366" y="7889939"/>
            <a:ext cx="6490414" cy="15355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85"/>
              </a:lnSpc>
            </a:pPr>
            <a:r>
              <a:rPr lang="en-US" sz="2918">
                <a:solidFill>
                  <a:srgbClr val="272B64"/>
                </a:solidFill>
                <a:latin typeface="Raleway 1"/>
              </a:rPr>
              <a:t>LHP: DHHTTT17 - 420301417701</a:t>
            </a:r>
          </a:p>
          <a:p>
            <a:pPr>
              <a:lnSpc>
                <a:spcPts val="4085"/>
              </a:lnSpc>
            </a:pPr>
            <a:r>
              <a:rPr lang="en-US" sz="2918">
                <a:solidFill>
                  <a:srgbClr val="272B64"/>
                </a:solidFill>
                <a:latin typeface="Raleway 1"/>
              </a:rPr>
              <a:t>GVHD: ThS. Huỳnh Nam </a:t>
            </a:r>
          </a:p>
          <a:p>
            <a:pPr>
              <a:lnSpc>
                <a:spcPts val="4085"/>
              </a:lnSpc>
              <a:spcBef>
                <a:spcPct val="0"/>
              </a:spcBef>
            </a:pPr>
            <a:endParaRPr lang="en-US" sz="2918">
              <a:solidFill>
                <a:srgbClr val="272B64"/>
              </a:solidFill>
              <a:latin typeface="Raleway 1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5128B93-131A-A826-B7EE-9DD03DBAFBBF}"/>
              </a:ext>
            </a:extLst>
          </p:cNvPr>
          <p:cNvSpPr/>
          <p:nvPr/>
        </p:nvSpPr>
        <p:spPr>
          <a:xfrm>
            <a:off x="10058400" y="6818665"/>
            <a:ext cx="2886434" cy="90729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ts val="5444"/>
              </a:lnSpc>
              <a:spcBef>
                <a:spcPct val="0"/>
              </a:spcBef>
            </a:pPr>
            <a:r>
              <a:rPr lang="en-US" sz="3000" dirty="0">
                <a:latin typeface="Raleway 1 Bold"/>
              </a:rPr>
              <a:t>GROUP</a:t>
            </a:r>
            <a:r>
              <a:rPr lang="en-US" sz="3000" dirty="0">
                <a:solidFill>
                  <a:srgbClr val="E8F0FF"/>
                </a:solidFill>
                <a:latin typeface="Raleway 1 Bold"/>
              </a:rPr>
              <a:t> </a:t>
            </a:r>
            <a:r>
              <a:rPr lang="en-US" sz="3000" dirty="0">
                <a:latin typeface="Raleway 1 Bold"/>
              </a:rPr>
              <a:t>15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F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139310" y="9258300"/>
            <a:ext cx="12125678" cy="1784344"/>
            <a:chOff x="0" y="0"/>
            <a:chExt cx="3193594" cy="46995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193594" cy="469951"/>
            </a:xfrm>
            <a:custGeom>
              <a:avLst/>
              <a:gdLst/>
              <a:ahLst/>
              <a:cxnLst/>
              <a:rect l="l" t="t" r="r" b="b"/>
              <a:pathLst>
                <a:path w="3193594" h="469951">
                  <a:moveTo>
                    <a:pt x="0" y="0"/>
                  </a:moveTo>
                  <a:lnTo>
                    <a:pt x="3193594" y="0"/>
                  </a:lnTo>
                  <a:lnTo>
                    <a:pt x="3193594" y="469951"/>
                  </a:lnTo>
                  <a:lnTo>
                    <a:pt x="0" y="469951"/>
                  </a:lnTo>
                  <a:close/>
                </a:path>
              </a:pathLst>
            </a:custGeom>
            <a:solidFill>
              <a:srgbClr val="272B6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3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5805908" y="-755644"/>
            <a:ext cx="12125678" cy="1784344"/>
            <a:chOff x="0" y="0"/>
            <a:chExt cx="3193594" cy="46995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193594" cy="469951"/>
            </a:xfrm>
            <a:custGeom>
              <a:avLst/>
              <a:gdLst/>
              <a:ahLst/>
              <a:cxnLst/>
              <a:rect l="l" t="t" r="r" b="b"/>
              <a:pathLst>
                <a:path w="3193594" h="469951">
                  <a:moveTo>
                    <a:pt x="0" y="0"/>
                  </a:moveTo>
                  <a:lnTo>
                    <a:pt x="3193594" y="0"/>
                  </a:lnTo>
                  <a:lnTo>
                    <a:pt x="3193594" y="469951"/>
                  </a:lnTo>
                  <a:lnTo>
                    <a:pt x="0" y="469951"/>
                  </a:lnTo>
                  <a:close/>
                </a:path>
              </a:pathLst>
            </a:custGeom>
            <a:solidFill>
              <a:srgbClr val="272B6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3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028700" y="8708700"/>
            <a:ext cx="2008504" cy="1099200"/>
          </a:xfrm>
          <a:custGeom>
            <a:avLst/>
            <a:gdLst/>
            <a:ahLst/>
            <a:cxnLst/>
            <a:rect l="l" t="t" r="r" b="b"/>
            <a:pathLst>
              <a:path w="2008504" h="1099200">
                <a:moveTo>
                  <a:pt x="0" y="0"/>
                </a:moveTo>
                <a:lnTo>
                  <a:pt x="2008504" y="0"/>
                </a:lnTo>
                <a:lnTo>
                  <a:pt x="2008504" y="1099200"/>
                </a:lnTo>
                <a:lnTo>
                  <a:pt x="0" y="10992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580673" y="2804081"/>
            <a:ext cx="8224496" cy="4341848"/>
          </a:xfrm>
          <a:custGeom>
            <a:avLst/>
            <a:gdLst/>
            <a:ahLst/>
            <a:cxnLst/>
            <a:rect l="l" t="t" r="r" b="b"/>
            <a:pathLst>
              <a:path w="8224496" h="4341848">
                <a:moveTo>
                  <a:pt x="0" y="0"/>
                </a:moveTo>
                <a:lnTo>
                  <a:pt x="8224496" y="0"/>
                </a:lnTo>
                <a:lnTo>
                  <a:pt x="8224496" y="4341849"/>
                </a:lnTo>
                <a:lnTo>
                  <a:pt x="0" y="434184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9801638" y="914400"/>
            <a:ext cx="11720483" cy="27764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32"/>
              </a:lnSpc>
            </a:pPr>
            <a:r>
              <a:rPr lang="en-US" sz="5308">
                <a:solidFill>
                  <a:srgbClr val="272B64"/>
                </a:solidFill>
                <a:latin typeface="Raleway 1 Bold"/>
              </a:rPr>
              <a:t>2. BENEFITS OF RFM</a:t>
            </a:r>
          </a:p>
          <a:p>
            <a:pPr>
              <a:lnSpc>
                <a:spcPts val="7432"/>
              </a:lnSpc>
            </a:pPr>
            <a:endParaRPr lang="en-US" sz="5308">
              <a:solidFill>
                <a:srgbClr val="272B64"/>
              </a:solidFill>
              <a:latin typeface="Raleway 1 Bold"/>
            </a:endParaRPr>
          </a:p>
          <a:p>
            <a:pPr algn="r">
              <a:lnSpc>
                <a:spcPts val="7432"/>
              </a:lnSpc>
              <a:spcBef>
                <a:spcPct val="0"/>
              </a:spcBef>
            </a:pPr>
            <a:endParaRPr lang="en-US" sz="5308">
              <a:solidFill>
                <a:srgbClr val="272B64"/>
              </a:solidFill>
              <a:latin typeface="Raleway 1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8805169" y="2727881"/>
            <a:ext cx="9122222" cy="52223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06414" lvl="1" indent="-353207" algn="just">
              <a:lnSpc>
                <a:spcPts val="4580"/>
              </a:lnSpc>
              <a:buFont typeface="Arial"/>
              <a:buChar char="•"/>
            </a:pPr>
            <a:r>
              <a:rPr lang="en-US" sz="3271">
                <a:solidFill>
                  <a:srgbClr val="272B64"/>
                </a:solidFill>
                <a:latin typeface="Raleway 1"/>
              </a:rPr>
              <a:t>Increase customer retention rate.</a:t>
            </a:r>
          </a:p>
          <a:p>
            <a:pPr marL="706414" lvl="1" indent="-353207" algn="just">
              <a:lnSpc>
                <a:spcPts val="4580"/>
              </a:lnSpc>
              <a:buFont typeface="Arial"/>
              <a:buChar char="•"/>
            </a:pPr>
            <a:r>
              <a:rPr lang="en-US" sz="3271">
                <a:solidFill>
                  <a:srgbClr val="272B64"/>
                </a:solidFill>
                <a:latin typeface="Raleway 1"/>
              </a:rPr>
              <a:t>Increase response speed from customers.</a:t>
            </a:r>
          </a:p>
          <a:p>
            <a:pPr marL="706414" lvl="1" indent="-353207" algn="just">
              <a:lnSpc>
                <a:spcPts val="4580"/>
              </a:lnSpc>
              <a:buFont typeface="Arial"/>
              <a:buChar char="•"/>
            </a:pPr>
            <a:r>
              <a:rPr lang="en-US" sz="3271">
                <a:solidFill>
                  <a:srgbClr val="272B64"/>
                </a:solidFill>
                <a:latin typeface="Raleway 1"/>
              </a:rPr>
              <a:t>Increase revenue rate from customers.</a:t>
            </a:r>
          </a:p>
          <a:p>
            <a:pPr marL="706414" lvl="1" indent="-353207" algn="just">
              <a:lnSpc>
                <a:spcPts val="4580"/>
              </a:lnSpc>
              <a:buFont typeface="Arial"/>
              <a:buChar char="•"/>
            </a:pPr>
            <a:r>
              <a:rPr lang="en-US" sz="3271">
                <a:solidFill>
                  <a:srgbClr val="272B64"/>
                </a:solidFill>
                <a:latin typeface="Raleway 1"/>
              </a:rPr>
              <a:t>Increase email marketing effectiveness</a:t>
            </a:r>
          </a:p>
          <a:p>
            <a:pPr marL="706414" lvl="1" indent="-353207" algn="just">
              <a:lnSpc>
                <a:spcPts val="4580"/>
              </a:lnSpc>
              <a:buFont typeface="Arial"/>
              <a:buChar char="•"/>
            </a:pPr>
            <a:r>
              <a:rPr lang="en-US" sz="3271">
                <a:solidFill>
                  <a:srgbClr val="272B64"/>
                </a:solidFill>
                <a:latin typeface="Raleway 1"/>
              </a:rPr>
              <a:t>·Improve customer lifetime value</a:t>
            </a:r>
          </a:p>
          <a:p>
            <a:pPr marL="706414" lvl="1" indent="-353207" algn="just">
              <a:lnSpc>
                <a:spcPts val="4580"/>
              </a:lnSpc>
              <a:buFont typeface="Arial"/>
              <a:buChar char="•"/>
            </a:pPr>
            <a:r>
              <a:rPr lang="en-US" sz="3271">
                <a:solidFill>
                  <a:srgbClr val="272B64"/>
                </a:solidFill>
                <a:latin typeface="Raleway 1"/>
              </a:rPr>
              <a:t>Increase loyalty and increase customer interaction</a:t>
            </a:r>
          </a:p>
          <a:p>
            <a:pPr algn="ctr">
              <a:lnSpc>
                <a:spcPts val="4580"/>
              </a:lnSpc>
            </a:pPr>
            <a:r>
              <a:rPr lang="en-US" sz="3271">
                <a:solidFill>
                  <a:srgbClr val="272B64"/>
                </a:solidFill>
                <a:latin typeface="Raleway 1"/>
              </a:rPr>
              <a:t>Reduce the rate of customers leaving the business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F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726078" y="3112353"/>
            <a:ext cx="10749819" cy="9034052"/>
            <a:chOff x="0" y="0"/>
            <a:chExt cx="2831228" cy="237933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31228" cy="2379339"/>
            </a:xfrm>
            <a:custGeom>
              <a:avLst/>
              <a:gdLst/>
              <a:ahLst/>
              <a:cxnLst/>
              <a:rect l="l" t="t" r="r" b="b"/>
              <a:pathLst>
                <a:path w="2831228" h="2379339">
                  <a:moveTo>
                    <a:pt x="0" y="0"/>
                  </a:moveTo>
                  <a:lnTo>
                    <a:pt x="2831228" y="0"/>
                  </a:lnTo>
                  <a:lnTo>
                    <a:pt x="2831228" y="2379339"/>
                  </a:lnTo>
                  <a:lnTo>
                    <a:pt x="0" y="2379339"/>
                  </a:lnTo>
                  <a:close/>
                </a:path>
              </a:pathLst>
            </a:custGeom>
            <a:solidFill>
              <a:srgbClr val="272B6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3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28700" y="1050126"/>
            <a:ext cx="7253535" cy="8229600"/>
            <a:chOff x="0" y="0"/>
            <a:chExt cx="9671380" cy="10972800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2"/>
            <a:srcRect l="15397" r="43838"/>
            <a:stretch>
              <a:fillRect/>
            </a:stretch>
          </p:blipFill>
          <p:spPr>
            <a:xfrm>
              <a:off x="0" y="0"/>
              <a:ext cx="9671380" cy="10972800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9144000" y="935826"/>
            <a:ext cx="10967949" cy="37565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47"/>
              </a:lnSpc>
            </a:pPr>
            <a:r>
              <a:rPr lang="en-US" sz="5319">
                <a:solidFill>
                  <a:srgbClr val="272B64"/>
                </a:solidFill>
                <a:latin typeface="Raleway 1 Bold"/>
              </a:rPr>
              <a:t>3. ADVANTAGES AND DISADVANTAGES OF RFM</a:t>
            </a:r>
          </a:p>
          <a:p>
            <a:pPr>
              <a:lnSpc>
                <a:spcPts val="7447"/>
              </a:lnSpc>
            </a:pPr>
            <a:endParaRPr lang="en-US" sz="5319">
              <a:solidFill>
                <a:srgbClr val="272B64"/>
              </a:solidFill>
              <a:latin typeface="Raleway 1 Bold"/>
            </a:endParaRPr>
          </a:p>
          <a:p>
            <a:pPr>
              <a:lnSpc>
                <a:spcPts val="7447"/>
              </a:lnSpc>
              <a:spcBef>
                <a:spcPct val="0"/>
              </a:spcBef>
            </a:pPr>
            <a:endParaRPr lang="en-US" sz="5319">
              <a:solidFill>
                <a:srgbClr val="272B64"/>
              </a:solidFill>
              <a:latin typeface="Raleway 1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9307029" y="3235215"/>
            <a:ext cx="8115300" cy="62835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311"/>
              </a:lnSpc>
            </a:pPr>
            <a:r>
              <a:rPr lang="en-US" sz="2365">
                <a:solidFill>
                  <a:srgbClr val="272B64"/>
                </a:solidFill>
                <a:latin typeface="Raleway 1 Bold"/>
              </a:rPr>
              <a:t>Advantage</a:t>
            </a:r>
          </a:p>
          <a:p>
            <a:pPr marL="510671" lvl="1" indent="-255335" algn="just">
              <a:lnSpc>
                <a:spcPts val="3311"/>
              </a:lnSpc>
              <a:buFont typeface="Arial"/>
              <a:buChar char="•"/>
            </a:pPr>
            <a:r>
              <a:rPr lang="en-US" sz="2365">
                <a:solidFill>
                  <a:srgbClr val="272B64"/>
                </a:solidFill>
                <a:latin typeface="Raleway 1 Bold"/>
              </a:rPr>
              <a:t>RFM can be applied to different types of businesses</a:t>
            </a:r>
          </a:p>
          <a:p>
            <a:pPr marL="510671" lvl="1" indent="-255335" algn="just">
              <a:lnSpc>
                <a:spcPts val="3311"/>
              </a:lnSpc>
              <a:buFont typeface="Arial"/>
              <a:buChar char="•"/>
            </a:pPr>
            <a:r>
              <a:rPr lang="en-US" sz="2365">
                <a:solidFill>
                  <a:srgbClr val="272B64"/>
                </a:solidFill>
                <a:latin typeface="Raleway 1 Bold"/>
              </a:rPr>
              <a:t>It can lead to reduced marketing costs by helping you target the right customers</a:t>
            </a:r>
          </a:p>
          <a:p>
            <a:pPr marL="510671" lvl="1" indent="-255335" algn="just">
              <a:lnSpc>
                <a:spcPts val="3311"/>
              </a:lnSpc>
              <a:buFont typeface="Arial"/>
              <a:buChar char="•"/>
            </a:pPr>
            <a:r>
              <a:rPr lang="en-US" sz="2365">
                <a:solidFill>
                  <a:srgbClr val="272B64"/>
                </a:solidFill>
                <a:latin typeface="Raleway 1 Bold"/>
              </a:rPr>
              <a:t>Data can be a good source for customer loyalty programs</a:t>
            </a:r>
          </a:p>
          <a:p>
            <a:pPr marL="510671" lvl="1" indent="-255335" algn="just">
              <a:lnSpc>
                <a:spcPts val="3311"/>
              </a:lnSpc>
              <a:buFont typeface="Arial"/>
              <a:buChar char="•"/>
            </a:pPr>
            <a:r>
              <a:rPr lang="en-US" sz="2365">
                <a:solidFill>
                  <a:srgbClr val="272B64"/>
                </a:solidFill>
                <a:latin typeface="Raleway 1 Bold"/>
              </a:rPr>
              <a:t>It can be combined with other analytical tools for better understanding</a:t>
            </a:r>
          </a:p>
          <a:p>
            <a:pPr marL="510671" lvl="1" indent="-255335" algn="just">
              <a:lnSpc>
                <a:spcPts val="3311"/>
              </a:lnSpc>
              <a:buFont typeface="Arial"/>
              <a:buChar char="•"/>
            </a:pPr>
            <a:r>
              <a:rPr lang="en-US" sz="2365">
                <a:solidFill>
                  <a:srgbClr val="272B64"/>
                </a:solidFill>
                <a:latin typeface="Raleway 1 Bold"/>
              </a:rPr>
              <a:t>It can help you identify your best customers</a:t>
            </a:r>
          </a:p>
          <a:p>
            <a:pPr algn="just">
              <a:lnSpc>
                <a:spcPts val="3311"/>
              </a:lnSpc>
            </a:pPr>
            <a:r>
              <a:rPr lang="en-US" sz="2365">
                <a:solidFill>
                  <a:srgbClr val="272B64"/>
                </a:solidFill>
                <a:latin typeface="Raleway 1 Bold"/>
              </a:rPr>
              <a:t>Defect</a:t>
            </a:r>
          </a:p>
          <a:p>
            <a:pPr marL="510671" lvl="1" indent="-255335" algn="just">
              <a:lnSpc>
                <a:spcPts val="3311"/>
              </a:lnSpc>
              <a:buFont typeface="Arial"/>
              <a:buChar char="•"/>
            </a:pPr>
            <a:r>
              <a:rPr lang="en-US" sz="2365">
                <a:solidFill>
                  <a:srgbClr val="272B64"/>
                </a:solidFill>
                <a:latin typeface="Raleway 1 Bold"/>
              </a:rPr>
              <a:t>Calculating RFM scores can be difficult</a:t>
            </a:r>
          </a:p>
          <a:p>
            <a:pPr marL="510671" lvl="1" indent="-255335" algn="just">
              <a:lnSpc>
                <a:spcPts val="3311"/>
              </a:lnSpc>
              <a:buFont typeface="Arial"/>
              <a:buChar char="•"/>
            </a:pPr>
            <a:r>
              <a:rPr lang="en-US" sz="2365">
                <a:solidFill>
                  <a:srgbClr val="272B64"/>
                </a:solidFill>
                <a:latin typeface="Raleway 1 Bold"/>
              </a:rPr>
              <a:t>RFM analysis depends on historical data and not future prospects</a:t>
            </a:r>
          </a:p>
          <a:p>
            <a:pPr marL="510671" lvl="1" indent="-255335" algn="just">
              <a:lnSpc>
                <a:spcPts val="3311"/>
              </a:lnSpc>
              <a:buFont typeface="Arial"/>
              <a:buChar char="•"/>
            </a:pPr>
            <a:r>
              <a:rPr lang="en-US" sz="2365">
                <a:solidFill>
                  <a:srgbClr val="272B64"/>
                </a:solidFill>
                <a:latin typeface="Raleway 1 Bold"/>
              </a:rPr>
              <a:t>This analysis may not be appropriate if you only sell one product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11020722" y="-1229457"/>
            <a:ext cx="10749819" cy="2100252"/>
            <a:chOff x="0" y="0"/>
            <a:chExt cx="2831228" cy="55315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831228" cy="553153"/>
            </a:xfrm>
            <a:custGeom>
              <a:avLst/>
              <a:gdLst/>
              <a:ahLst/>
              <a:cxnLst/>
              <a:rect l="l" t="t" r="r" b="b"/>
              <a:pathLst>
                <a:path w="2831228" h="553153">
                  <a:moveTo>
                    <a:pt x="0" y="0"/>
                  </a:moveTo>
                  <a:lnTo>
                    <a:pt x="2831228" y="0"/>
                  </a:lnTo>
                  <a:lnTo>
                    <a:pt x="2831228" y="553153"/>
                  </a:lnTo>
                  <a:lnTo>
                    <a:pt x="0" y="553153"/>
                  </a:lnTo>
                  <a:close/>
                </a:path>
              </a:pathLst>
            </a:custGeom>
            <a:solidFill>
              <a:srgbClr val="272B6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39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15170755" y="7776917"/>
            <a:ext cx="2008504" cy="1099200"/>
          </a:xfrm>
          <a:custGeom>
            <a:avLst/>
            <a:gdLst/>
            <a:ahLst/>
            <a:cxnLst/>
            <a:rect l="l" t="t" r="r" b="b"/>
            <a:pathLst>
              <a:path w="2008504" h="1099200">
                <a:moveTo>
                  <a:pt x="0" y="0"/>
                </a:moveTo>
                <a:lnTo>
                  <a:pt x="2008505" y="0"/>
                </a:lnTo>
                <a:lnTo>
                  <a:pt x="2008505" y="1099200"/>
                </a:lnTo>
                <a:lnTo>
                  <a:pt x="0" y="10992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F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478819" y="-1129396"/>
            <a:ext cx="22532810" cy="2100252"/>
            <a:chOff x="0" y="0"/>
            <a:chExt cx="5934567" cy="55315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934567" cy="553153"/>
            </a:xfrm>
            <a:custGeom>
              <a:avLst/>
              <a:gdLst/>
              <a:ahLst/>
              <a:cxnLst/>
              <a:rect l="l" t="t" r="r" b="b"/>
              <a:pathLst>
                <a:path w="5934567" h="553153">
                  <a:moveTo>
                    <a:pt x="0" y="0"/>
                  </a:moveTo>
                  <a:lnTo>
                    <a:pt x="5934567" y="0"/>
                  </a:lnTo>
                  <a:lnTo>
                    <a:pt x="5934567" y="553153"/>
                  </a:lnTo>
                  <a:lnTo>
                    <a:pt x="0" y="553153"/>
                  </a:lnTo>
                  <a:close/>
                </a:path>
              </a:pathLst>
            </a:custGeom>
            <a:solidFill>
              <a:srgbClr val="272B6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3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028700" y="8708700"/>
            <a:ext cx="2008504" cy="1099200"/>
          </a:xfrm>
          <a:custGeom>
            <a:avLst/>
            <a:gdLst/>
            <a:ahLst/>
            <a:cxnLst/>
            <a:rect l="l" t="t" r="r" b="b"/>
            <a:pathLst>
              <a:path w="2008504" h="1099200">
                <a:moveTo>
                  <a:pt x="0" y="0"/>
                </a:moveTo>
                <a:lnTo>
                  <a:pt x="2008504" y="0"/>
                </a:lnTo>
                <a:lnTo>
                  <a:pt x="2008504" y="1099200"/>
                </a:lnTo>
                <a:lnTo>
                  <a:pt x="0" y="10992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5254467" y="8700445"/>
            <a:ext cx="2008504" cy="1099200"/>
          </a:xfrm>
          <a:custGeom>
            <a:avLst/>
            <a:gdLst/>
            <a:ahLst/>
            <a:cxnLst/>
            <a:rect l="l" t="t" r="r" b="b"/>
            <a:pathLst>
              <a:path w="2008504" h="1099200">
                <a:moveTo>
                  <a:pt x="0" y="0"/>
                </a:moveTo>
                <a:lnTo>
                  <a:pt x="2008505" y="0"/>
                </a:lnTo>
                <a:lnTo>
                  <a:pt x="2008505" y="1099200"/>
                </a:lnTo>
                <a:lnTo>
                  <a:pt x="0" y="10992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924357" y="719469"/>
            <a:ext cx="17645902" cy="15577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74"/>
              </a:lnSpc>
            </a:pPr>
            <a:endParaRPr/>
          </a:p>
          <a:p>
            <a:pPr algn="ctr">
              <a:lnSpc>
                <a:spcPts val="6274"/>
              </a:lnSpc>
              <a:spcBef>
                <a:spcPct val="0"/>
              </a:spcBef>
            </a:pPr>
            <a:r>
              <a:rPr lang="en-US" sz="4482">
                <a:solidFill>
                  <a:srgbClr val="272B64"/>
                </a:solidFill>
                <a:latin typeface="Raleway 1 Bold"/>
              </a:rPr>
              <a:t>4.The benefits of RFM bring many to businesses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45048" y="2973033"/>
            <a:ext cx="12944339" cy="4151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45970" lvl="1" indent="-422985" algn="just">
              <a:lnSpc>
                <a:spcPts val="5485"/>
              </a:lnSpc>
              <a:buFont typeface="Arial"/>
              <a:buChar char="•"/>
            </a:pPr>
            <a:r>
              <a:rPr lang="en-US" sz="3918">
                <a:solidFill>
                  <a:srgbClr val="272B64"/>
                </a:solidFill>
                <a:latin typeface="Raleway 1"/>
              </a:rPr>
              <a:t>Identify the potential of customer groups</a:t>
            </a:r>
          </a:p>
          <a:p>
            <a:pPr algn="just">
              <a:lnSpc>
                <a:spcPts val="5485"/>
              </a:lnSpc>
            </a:pPr>
            <a:endParaRPr lang="en-US" sz="3918">
              <a:solidFill>
                <a:srgbClr val="272B64"/>
              </a:solidFill>
              <a:latin typeface="Raleway 1"/>
            </a:endParaRPr>
          </a:p>
          <a:p>
            <a:pPr marL="845970" lvl="1" indent="-422985" algn="just">
              <a:lnSpc>
                <a:spcPts val="5485"/>
              </a:lnSpc>
              <a:buFont typeface="Arial"/>
              <a:buChar char="•"/>
            </a:pPr>
            <a:r>
              <a:rPr lang="en-US" sz="3918">
                <a:solidFill>
                  <a:srgbClr val="272B64"/>
                </a:solidFill>
                <a:latin typeface="Raleway 1"/>
              </a:rPr>
              <a:t>Design marketing strategies suitable for each customer group</a:t>
            </a:r>
          </a:p>
          <a:p>
            <a:pPr algn="just">
              <a:lnSpc>
                <a:spcPts val="5485"/>
              </a:lnSpc>
            </a:pPr>
            <a:endParaRPr lang="en-US" sz="3918">
              <a:solidFill>
                <a:srgbClr val="272B64"/>
              </a:solidFill>
              <a:latin typeface="Raleway 1"/>
            </a:endParaRPr>
          </a:p>
          <a:p>
            <a:pPr marL="845970" lvl="1" indent="-422985" algn="just">
              <a:lnSpc>
                <a:spcPts val="5485"/>
              </a:lnSpc>
              <a:buFont typeface="Arial"/>
              <a:buChar char="•"/>
            </a:pPr>
            <a:r>
              <a:rPr lang="en-US" sz="3918">
                <a:solidFill>
                  <a:srgbClr val="272B64"/>
                </a:solidFill>
                <a:latin typeface="Raleway 1"/>
              </a:rPr>
              <a:t>Optimize business performance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F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24666" y="9094185"/>
            <a:ext cx="5679627" cy="2100252"/>
            <a:chOff x="0" y="0"/>
            <a:chExt cx="1495869" cy="55315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495869" cy="553153"/>
            </a:xfrm>
            <a:custGeom>
              <a:avLst/>
              <a:gdLst/>
              <a:ahLst/>
              <a:cxnLst/>
              <a:rect l="l" t="t" r="r" b="b"/>
              <a:pathLst>
                <a:path w="1495869" h="553153">
                  <a:moveTo>
                    <a:pt x="0" y="0"/>
                  </a:moveTo>
                  <a:lnTo>
                    <a:pt x="1495869" y="0"/>
                  </a:lnTo>
                  <a:lnTo>
                    <a:pt x="1495869" y="553153"/>
                  </a:lnTo>
                  <a:lnTo>
                    <a:pt x="0" y="553153"/>
                  </a:lnTo>
                  <a:close/>
                </a:path>
              </a:pathLst>
            </a:custGeom>
            <a:solidFill>
              <a:srgbClr val="272B6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3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1294243" y="-1071552"/>
            <a:ext cx="21015838" cy="2100252"/>
            <a:chOff x="0" y="0"/>
            <a:chExt cx="5535036" cy="55315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535036" cy="553153"/>
            </a:xfrm>
            <a:custGeom>
              <a:avLst/>
              <a:gdLst/>
              <a:ahLst/>
              <a:cxnLst/>
              <a:rect l="l" t="t" r="r" b="b"/>
              <a:pathLst>
                <a:path w="5535036" h="553153">
                  <a:moveTo>
                    <a:pt x="0" y="0"/>
                  </a:moveTo>
                  <a:lnTo>
                    <a:pt x="5535036" y="0"/>
                  </a:lnTo>
                  <a:lnTo>
                    <a:pt x="5535036" y="553153"/>
                  </a:lnTo>
                  <a:lnTo>
                    <a:pt x="0" y="553153"/>
                  </a:lnTo>
                  <a:close/>
                </a:path>
              </a:pathLst>
            </a:custGeom>
            <a:solidFill>
              <a:srgbClr val="272B6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3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5250796" y="8921430"/>
            <a:ext cx="2008504" cy="1099200"/>
          </a:xfrm>
          <a:custGeom>
            <a:avLst/>
            <a:gdLst/>
            <a:ahLst/>
            <a:cxnLst/>
            <a:rect l="l" t="t" r="r" b="b"/>
            <a:pathLst>
              <a:path w="2008504" h="1099200">
                <a:moveTo>
                  <a:pt x="0" y="0"/>
                </a:moveTo>
                <a:lnTo>
                  <a:pt x="2008504" y="0"/>
                </a:lnTo>
                <a:lnTo>
                  <a:pt x="2008504" y="1099200"/>
                </a:lnTo>
                <a:lnTo>
                  <a:pt x="0" y="10992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2311221" y="1461493"/>
            <a:ext cx="5786640" cy="3121113"/>
          </a:xfrm>
          <a:custGeom>
            <a:avLst/>
            <a:gdLst/>
            <a:ahLst/>
            <a:cxnLst/>
            <a:rect l="l" t="t" r="r" b="b"/>
            <a:pathLst>
              <a:path w="5786640" h="3121113">
                <a:moveTo>
                  <a:pt x="0" y="0"/>
                </a:moveTo>
                <a:lnTo>
                  <a:pt x="5786640" y="0"/>
                </a:lnTo>
                <a:lnTo>
                  <a:pt x="5786640" y="3121113"/>
                </a:lnTo>
                <a:lnTo>
                  <a:pt x="0" y="312111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016" t="-1790" r="-89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1289546" y="1156424"/>
            <a:ext cx="12375963" cy="20987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607"/>
              </a:lnSpc>
            </a:pPr>
            <a:r>
              <a:rPr lang="en-US" sz="4005">
                <a:solidFill>
                  <a:srgbClr val="272B64"/>
                </a:solidFill>
                <a:latin typeface="Raleway 1 Bold"/>
              </a:rPr>
              <a:t>5. RELATIONSHIP BETWEEN CUSTOMER SEGMENTATION AND RFM</a:t>
            </a:r>
          </a:p>
          <a:p>
            <a:pPr>
              <a:lnSpc>
                <a:spcPts val="5607"/>
              </a:lnSpc>
              <a:spcBef>
                <a:spcPct val="0"/>
              </a:spcBef>
            </a:pPr>
            <a:endParaRPr lang="en-US" sz="4005">
              <a:solidFill>
                <a:srgbClr val="272B64"/>
              </a:solidFill>
              <a:latin typeface="Raleway 1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215613" y="2690720"/>
            <a:ext cx="11841416" cy="6551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230"/>
              </a:lnSpc>
            </a:pPr>
            <a:r>
              <a:rPr lang="en-US" sz="2307" spc="449">
                <a:solidFill>
                  <a:srgbClr val="272B64"/>
                </a:solidFill>
                <a:latin typeface="Raleway 2"/>
              </a:rPr>
              <a:t>For example, a business that sells clothing might segment customers based on RFM as follows:</a:t>
            </a:r>
          </a:p>
          <a:p>
            <a:pPr marL="498200" lvl="1" indent="-249100" algn="just">
              <a:lnSpc>
                <a:spcPts val="3230"/>
              </a:lnSpc>
              <a:buFont typeface="Arial"/>
              <a:buChar char="•"/>
            </a:pPr>
            <a:r>
              <a:rPr lang="en-US" sz="2307" spc="449">
                <a:solidFill>
                  <a:srgbClr val="272B64"/>
                </a:solidFill>
                <a:latin typeface="Raleway 2"/>
              </a:rPr>
              <a:t>Potential customers: Customers with high RFM, i.e. customers who transact recently, frequently and spend a lot. Businesses can focus resources to care for and develop this group of customers.</a:t>
            </a:r>
          </a:p>
          <a:p>
            <a:pPr marL="498200" lvl="1" indent="-249100" algn="just">
              <a:lnSpc>
                <a:spcPts val="3230"/>
              </a:lnSpc>
              <a:buFont typeface="Arial"/>
              <a:buChar char="•"/>
            </a:pPr>
            <a:r>
              <a:rPr lang="en-US" sz="2307" spc="449">
                <a:solidFill>
                  <a:srgbClr val="272B64"/>
                </a:solidFill>
                <a:latin typeface="Raleway 2"/>
              </a:rPr>
              <a:t>Current customers: Customers with low RFM, that is, customers who have been trading for a long time, shop less and spend less. Businesses can develop promotional programs to stimulate this group of customers to shop more.</a:t>
            </a:r>
          </a:p>
          <a:p>
            <a:pPr marL="498200" lvl="1" indent="-249100" algn="just">
              <a:lnSpc>
                <a:spcPts val="3230"/>
              </a:lnSpc>
              <a:buFont typeface="Arial"/>
              <a:buChar char="•"/>
            </a:pPr>
            <a:r>
              <a:rPr lang="en-US" sz="2307" spc="449">
                <a:solidFill>
                  <a:srgbClr val="272B64"/>
                </a:solidFill>
                <a:latin typeface="Raleway 2"/>
              </a:rPr>
              <a:t>Returning customers: Customers who once shopped at the business but are no longer shopping. Businesses can develop gratitude programs to attract this group of customers to return to shopping.</a:t>
            </a:r>
          </a:p>
          <a:p>
            <a:pPr algn="just">
              <a:lnSpc>
                <a:spcPts val="3230"/>
              </a:lnSpc>
            </a:pPr>
            <a:endParaRPr lang="en-US" sz="2307" spc="449">
              <a:solidFill>
                <a:srgbClr val="272B64"/>
              </a:solidFill>
              <a:latin typeface="Raleway 2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2428283" y="5433920"/>
            <a:ext cx="5669578" cy="3505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39"/>
              </a:lnSpc>
            </a:pPr>
            <a:r>
              <a:rPr lang="en-US" sz="2242" spc="437">
                <a:solidFill>
                  <a:srgbClr val="272B64"/>
                </a:solidFill>
                <a:latin typeface="Raleway 2"/>
              </a:rPr>
              <a:t>=&gt; Customer segmentation and RFM are two important tools that help businesses understand their customers better. Combining the use of these two tools will help businesses design marketing strategies</a:t>
            </a:r>
          </a:p>
          <a:p>
            <a:pPr>
              <a:lnSpc>
                <a:spcPts val="3139"/>
              </a:lnSpc>
              <a:spcBef>
                <a:spcPct val="0"/>
              </a:spcBef>
            </a:pPr>
            <a:endParaRPr lang="en-US" sz="2242" spc="437">
              <a:solidFill>
                <a:srgbClr val="272B64"/>
              </a:solidFill>
              <a:latin typeface="Raleway 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F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139310" y="9258300"/>
            <a:ext cx="12125678" cy="1784344"/>
            <a:chOff x="0" y="0"/>
            <a:chExt cx="3193594" cy="46995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193594" cy="469951"/>
            </a:xfrm>
            <a:custGeom>
              <a:avLst/>
              <a:gdLst/>
              <a:ahLst/>
              <a:cxnLst/>
              <a:rect l="l" t="t" r="r" b="b"/>
              <a:pathLst>
                <a:path w="3193594" h="469951">
                  <a:moveTo>
                    <a:pt x="0" y="0"/>
                  </a:moveTo>
                  <a:lnTo>
                    <a:pt x="3193594" y="0"/>
                  </a:lnTo>
                  <a:lnTo>
                    <a:pt x="3193594" y="469951"/>
                  </a:lnTo>
                  <a:lnTo>
                    <a:pt x="0" y="469951"/>
                  </a:lnTo>
                  <a:close/>
                </a:path>
              </a:pathLst>
            </a:custGeom>
            <a:solidFill>
              <a:srgbClr val="272B6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3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5805908" y="-755644"/>
            <a:ext cx="12125678" cy="1784344"/>
            <a:chOff x="0" y="0"/>
            <a:chExt cx="3193594" cy="46995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193594" cy="469951"/>
            </a:xfrm>
            <a:custGeom>
              <a:avLst/>
              <a:gdLst/>
              <a:ahLst/>
              <a:cxnLst/>
              <a:rect l="l" t="t" r="r" b="b"/>
              <a:pathLst>
                <a:path w="3193594" h="469951">
                  <a:moveTo>
                    <a:pt x="0" y="0"/>
                  </a:moveTo>
                  <a:lnTo>
                    <a:pt x="3193594" y="0"/>
                  </a:lnTo>
                  <a:lnTo>
                    <a:pt x="3193594" y="469951"/>
                  </a:lnTo>
                  <a:lnTo>
                    <a:pt x="0" y="469951"/>
                  </a:lnTo>
                  <a:close/>
                </a:path>
              </a:pathLst>
            </a:custGeom>
            <a:solidFill>
              <a:srgbClr val="272B6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3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028700" y="8708700"/>
            <a:ext cx="2008504" cy="1099200"/>
          </a:xfrm>
          <a:custGeom>
            <a:avLst/>
            <a:gdLst/>
            <a:ahLst/>
            <a:cxnLst/>
            <a:rect l="l" t="t" r="r" b="b"/>
            <a:pathLst>
              <a:path w="2008504" h="1099200">
                <a:moveTo>
                  <a:pt x="0" y="0"/>
                </a:moveTo>
                <a:lnTo>
                  <a:pt x="2008504" y="0"/>
                </a:lnTo>
                <a:lnTo>
                  <a:pt x="2008504" y="1099200"/>
                </a:lnTo>
                <a:lnTo>
                  <a:pt x="0" y="10992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61540" y="2499793"/>
            <a:ext cx="8077770" cy="4341848"/>
          </a:xfrm>
          <a:custGeom>
            <a:avLst/>
            <a:gdLst/>
            <a:ahLst/>
            <a:cxnLst/>
            <a:rect l="l" t="t" r="r" b="b"/>
            <a:pathLst>
              <a:path w="8077770" h="4341848">
                <a:moveTo>
                  <a:pt x="0" y="0"/>
                </a:moveTo>
                <a:lnTo>
                  <a:pt x="8077770" y="0"/>
                </a:lnTo>
                <a:lnTo>
                  <a:pt x="8077770" y="4341848"/>
                </a:lnTo>
                <a:lnTo>
                  <a:pt x="0" y="434184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181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10741454" y="240175"/>
            <a:ext cx="9523535" cy="22489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39"/>
              </a:lnSpc>
            </a:pPr>
            <a:r>
              <a:rPr lang="en-US" sz="4313">
                <a:solidFill>
                  <a:srgbClr val="272B64"/>
                </a:solidFill>
                <a:latin typeface="Raleway 1 Bold"/>
              </a:rPr>
              <a:t>6. RFM APPLICATION</a:t>
            </a:r>
          </a:p>
          <a:p>
            <a:pPr>
              <a:lnSpc>
                <a:spcPts val="6039"/>
              </a:lnSpc>
            </a:pPr>
            <a:endParaRPr lang="en-US" sz="4313">
              <a:solidFill>
                <a:srgbClr val="272B64"/>
              </a:solidFill>
              <a:latin typeface="Raleway 1 Bold"/>
            </a:endParaRPr>
          </a:p>
          <a:p>
            <a:pPr algn="r">
              <a:lnSpc>
                <a:spcPts val="6039"/>
              </a:lnSpc>
              <a:spcBef>
                <a:spcPct val="0"/>
              </a:spcBef>
            </a:pPr>
            <a:endParaRPr lang="en-US" sz="4313">
              <a:solidFill>
                <a:srgbClr val="272B64"/>
              </a:solidFill>
              <a:latin typeface="Raleway 1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7959979" y="1285632"/>
            <a:ext cx="10107487" cy="66557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5869" lvl="1" indent="-292934" algn="just">
              <a:lnSpc>
                <a:spcPts val="3799"/>
              </a:lnSpc>
              <a:buFont typeface="Arial"/>
              <a:buChar char="•"/>
            </a:pPr>
            <a:r>
              <a:rPr lang="en-US" sz="2713">
                <a:solidFill>
                  <a:srgbClr val="272B64"/>
                </a:solidFill>
                <a:latin typeface="Raleway 1"/>
              </a:rPr>
              <a:t>Marketing: Businesses use RFM to identify and target higher-potential customers to create more effective marketing campaigns. RFM helps divide customers into groups such as "loyal customers" or "prospective customers."</a:t>
            </a:r>
          </a:p>
          <a:p>
            <a:pPr marL="585869" lvl="1" indent="-292934" algn="just">
              <a:lnSpc>
                <a:spcPts val="3799"/>
              </a:lnSpc>
              <a:buFont typeface="Arial"/>
              <a:buChar char="•"/>
            </a:pPr>
            <a:r>
              <a:rPr lang="en-US" sz="2713">
                <a:solidFill>
                  <a:srgbClr val="272B64"/>
                </a:solidFill>
                <a:latin typeface="Raleway 1"/>
              </a:rPr>
              <a:t>Customer management: RFM helps businesses track and manage relationships with customers in the best way. It helps focus resources on maintaining and developing important relationships.</a:t>
            </a:r>
          </a:p>
          <a:p>
            <a:pPr marL="585869" lvl="1" indent="-292934" algn="just">
              <a:lnSpc>
                <a:spcPts val="3799"/>
              </a:lnSpc>
              <a:buFont typeface="Arial"/>
              <a:buChar char="•"/>
            </a:pPr>
            <a:r>
              <a:rPr lang="en-US" sz="2713">
                <a:solidFill>
                  <a:srgbClr val="272B64"/>
                </a:solidFill>
                <a:latin typeface="Raleway 1"/>
              </a:rPr>
              <a:t>Retail and e-commerce: RFM can help businesses identify customers who are likely to shop more and create promotions based on customer demographics.</a:t>
            </a:r>
          </a:p>
          <a:p>
            <a:pPr marL="585869" lvl="1" indent="-292934" algn="just">
              <a:lnSpc>
                <a:spcPts val="3799"/>
              </a:lnSpc>
              <a:buFont typeface="Arial"/>
              <a:buChar char="•"/>
            </a:pPr>
            <a:r>
              <a:rPr lang="en-US" sz="2713">
                <a:solidFill>
                  <a:srgbClr val="272B64"/>
                </a:solidFill>
                <a:latin typeface="Raleway 1"/>
              </a:rPr>
              <a:t>Banking and finance: Financial institutions can use RFM to assess the risk and value of customer accounts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F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844117" y="495977"/>
            <a:ext cx="10749819" cy="2100252"/>
            <a:chOff x="0" y="0"/>
            <a:chExt cx="2831228" cy="55315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31228" cy="553153"/>
            </a:xfrm>
            <a:custGeom>
              <a:avLst/>
              <a:gdLst/>
              <a:ahLst/>
              <a:cxnLst/>
              <a:rect l="l" t="t" r="r" b="b"/>
              <a:pathLst>
                <a:path w="2831228" h="553153">
                  <a:moveTo>
                    <a:pt x="0" y="0"/>
                  </a:moveTo>
                  <a:lnTo>
                    <a:pt x="2831228" y="0"/>
                  </a:lnTo>
                  <a:lnTo>
                    <a:pt x="2831228" y="553153"/>
                  </a:lnTo>
                  <a:lnTo>
                    <a:pt x="0" y="553153"/>
                  </a:lnTo>
                  <a:close/>
                </a:path>
              </a:pathLst>
            </a:custGeom>
            <a:solidFill>
              <a:srgbClr val="272B6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3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28700" y="988999"/>
            <a:ext cx="7226519" cy="8269301"/>
            <a:chOff x="0" y="0"/>
            <a:chExt cx="9635358" cy="11025735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2"/>
            <a:srcRect l="14744" r="36171"/>
            <a:stretch>
              <a:fillRect/>
            </a:stretch>
          </p:blipFill>
          <p:spPr>
            <a:xfrm>
              <a:off x="0" y="0"/>
              <a:ext cx="9635358" cy="11025735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9323332" y="2042175"/>
            <a:ext cx="8021934" cy="1909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39"/>
              </a:lnSpc>
            </a:pPr>
            <a:r>
              <a:rPr lang="en-US" sz="3599">
                <a:solidFill>
                  <a:srgbClr val="272B64"/>
                </a:solidFill>
                <a:latin typeface="Raleway 1 Bold"/>
              </a:rPr>
              <a:t>II. RFM ANALYSIS FOR EFFECTIVE CUSTOMER SEGMENTATION</a:t>
            </a:r>
          </a:p>
          <a:p>
            <a:pPr>
              <a:lnSpc>
                <a:spcPts val="5039"/>
              </a:lnSpc>
              <a:spcBef>
                <a:spcPct val="0"/>
              </a:spcBef>
            </a:pPr>
            <a:endParaRPr lang="en-US" sz="3599">
              <a:solidFill>
                <a:srgbClr val="272B64"/>
              </a:solidFill>
              <a:latin typeface="Raleway 1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8905702" y="3595540"/>
            <a:ext cx="9144000" cy="52451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829"/>
              </a:lnSpc>
            </a:pPr>
            <a:r>
              <a:rPr lang="en-US" sz="2735">
                <a:solidFill>
                  <a:srgbClr val="272B64"/>
                </a:solidFill>
                <a:latin typeface="Raleway 1"/>
              </a:rPr>
              <a:t>Customer segmentation according to the RFM model is a powerful technique that helps businesses group customers based on their behavior and transaction history.</a:t>
            </a:r>
          </a:p>
          <a:p>
            <a:pPr algn="just">
              <a:lnSpc>
                <a:spcPts val="3829"/>
              </a:lnSpc>
            </a:pPr>
            <a:r>
              <a:rPr lang="en-US" sz="2735">
                <a:solidFill>
                  <a:srgbClr val="272B64"/>
                </a:solidFill>
                <a:latin typeface="Raleway 1"/>
              </a:rPr>
              <a:t>By analyzing three main indicators: Recency - Frequency - Monetary Value, businesses can identify groups of customers who buy frequently, spend a lot or groups of customers who are likely to return and remarket to those customers. Personalized messages, bringing better results.</a:t>
            </a:r>
          </a:p>
          <a:p>
            <a:pPr algn="just">
              <a:lnSpc>
                <a:spcPts val="3829"/>
              </a:lnSpc>
              <a:spcBef>
                <a:spcPct val="0"/>
              </a:spcBef>
            </a:pPr>
            <a:endParaRPr lang="en-US" sz="2735">
              <a:solidFill>
                <a:srgbClr val="272B64"/>
              </a:solidFill>
              <a:latin typeface="Raleway 1"/>
            </a:endParaRPr>
          </a:p>
        </p:txBody>
      </p:sp>
      <p:grpSp>
        <p:nvGrpSpPr>
          <p:cNvPr id="9" name="Group 9"/>
          <p:cNvGrpSpPr/>
          <p:nvPr/>
        </p:nvGrpSpPr>
        <p:grpSpPr>
          <a:xfrm>
            <a:off x="10966104" y="9258300"/>
            <a:ext cx="10749819" cy="2100252"/>
            <a:chOff x="0" y="0"/>
            <a:chExt cx="2831228" cy="55315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831228" cy="553153"/>
            </a:xfrm>
            <a:custGeom>
              <a:avLst/>
              <a:gdLst/>
              <a:ahLst/>
              <a:cxnLst/>
              <a:rect l="l" t="t" r="r" b="b"/>
              <a:pathLst>
                <a:path w="2831228" h="553153">
                  <a:moveTo>
                    <a:pt x="0" y="0"/>
                  </a:moveTo>
                  <a:lnTo>
                    <a:pt x="2831228" y="0"/>
                  </a:lnTo>
                  <a:lnTo>
                    <a:pt x="2831228" y="553153"/>
                  </a:lnTo>
                  <a:lnTo>
                    <a:pt x="0" y="553153"/>
                  </a:lnTo>
                  <a:close/>
                </a:path>
              </a:pathLst>
            </a:custGeom>
            <a:solidFill>
              <a:srgbClr val="272B6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39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15336761" y="1028700"/>
            <a:ext cx="2008504" cy="1099200"/>
          </a:xfrm>
          <a:custGeom>
            <a:avLst/>
            <a:gdLst/>
            <a:ahLst/>
            <a:cxnLst/>
            <a:rect l="l" t="t" r="r" b="b"/>
            <a:pathLst>
              <a:path w="2008504" h="1099200">
                <a:moveTo>
                  <a:pt x="0" y="0"/>
                </a:moveTo>
                <a:lnTo>
                  <a:pt x="2008505" y="0"/>
                </a:lnTo>
                <a:lnTo>
                  <a:pt x="2008505" y="1099200"/>
                </a:lnTo>
                <a:lnTo>
                  <a:pt x="0" y="10992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57211" y="-690094"/>
            <a:ext cx="14233150" cy="11784926"/>
            <a:chOff x="0" y="0"/>
            <a:chExt cx="3748649" cy="310384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748649" cy="3103849"/>
            </a:xfrm>
            <a:custGeom>
              <a:avLst/>
              <a:gdLst/>
              <a:ahLst/>
              <a:cxnLst/>
              <a:rect l="l" t="t" r="r" b="b"/>
              <a:pathLst>
                <a:path w="3748649" h="3103849">
                  <a:moveTo>
                    <a:pt x="0" y="0"/>
                  </a:moveTo>
                  <a:lnTo>
                    <a:pt x="3748649" y="0"/>
                  </a:lnTo>
                  <a:lnTo>
                    <a:pt x="3748649" y="3103849"/>
                  </a:lnTo>
                  <a:lnTo>
                    <a:pt x="0" y="3103849"/>
                  </a:lnTo>
                  <a:close/>
                </a:path>
              </a:pathLst>
            </a:custGeom>
            <a:solidFill>
              <a:srgbClr val="272B6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3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614300" y="-690094"/>
            <a:ext cx="8133762" cy="11305710"/>
            <a:chOff x="0" y="0"/>
            <a:chExt cx="10845016" cy="15074280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2"/>
            <a:srcRect l="29121" r="29121"/>
            <a:stretch>
              <a:fillRect/>
            </a:stretch>
          </p:blipFill>
          <p:spPr>
            <a:xfrm>
              <a:off x="0" y="0"/>
              <a:ext cx="10845016" cy="15074280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1697195" y="3938057"/>
            <a:ext cx="13370702" cy="12643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259"/>
              </a:lnSpc>
              <a:spcBef>
                <a:spcPct val="0"/>
              </a:spcBef>
            </a:pPr>
            <a:r>
              <a:rPr lang="en-US" sz="7328">
                <a:solidFill>
                  <a:srgbClr val="E8F0FF"/>
                </a:solidFill>
                <a:latin typeface="Raleway 1 Bold"/>
              </a:rPr>
              <a:t>PART 2: DEMO</a:t>
            </a:r>
          </a:p>
        </p:txBody>
      </p:sp>
      <p:sp>
        <p:nvSpPr>
          <p:cNvPr id="8" name="Freeform 8"/>
          <p:cNvSpPr/>
          <p:nvPr/>
        </p:nvSpPr>
        <p:spPr>
          <a:xfrm>
            <a:off x="1028700" y="8708700"/>
            <a:ext cx="2008504" cy="1099200"/>
          </a:xfrm>
          <a:custGeom>
            <a:avLst/>
            <a:gdLst/>
            <a:ahLst/>
            <a:cxnLst/>
            <a:rect l="l" t="t" r="r" b="b"/>
            <a:pathLst>
              <a:path w="2008504" h="1099200">
                <a:moveTo>
                  <a:pt x="0" y="0"/>
                </a:moveTo>
                <a:lnTo>
                  <a:pt x="2008504" y="0"/>
                </a:lnTo>
                <a:lnTo>
                  <a:pt x="2008504" y="1099200"/>
                </a:lnTo>
                <a:lnTo>
                  <a:pt x="0" y="10992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F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883174" y="9258300"/>
            <a:ext cx="4381814" cy="1784344"/>
            <a:chOff x="0" y="0"/>
            <a:chExt cx="1154058" cy="46995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54058" cy="469951"/>
            </a:xfrm>
            <a:custGeom>
              <a:avLst/>
              <a:gdLst/>
              <a:ahLst/>
              <a:cxnLst/>
              <a:rect l="l" t="t" r="r" b="b"/>
              <a:pathLst>
                <a:path w="1154058" h="469951">
                  <a:moveTo>
                    <a:pt x="0" y="0"/>
                  </a:moveTo>
                  <a:lnTo>
                    <a:pt x="1154058" y="0"/>
                  </a:lnTo>
                  <a:lnTo>
                    <a:pt x="1154058" y="469951"/>
                  </a:lnTo>
                  <a:lnTo>
                    <a:pt x="0" y="469951"/>
                  </a:lnTo>
                  <a:close/>
                </a:path>
              </a:pathLst>
            </a:custGeom>
            <a:solidFill>
              <a:srgbClr val="272B6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3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5805908" y="-755644"/>
            <a:ext cx="12125678" cy="1784344"/>
            <a:chOff x="0" y="0"/>
            <a:chExt cx="3193594" cy="46995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193594" cy="469951"/>
            </a:xfrm>
            <a:custGeom>
              <a:avLst/>
              <a:gdLst/>
              <a:ahLst/>
              <a:cxnLst/>
              <a:rect l="l" t="t" r="r" b="b"/>
              <a:pathLst>
                <a:path w="3193594" h="469951">
                  <a:moveTo>
                    <a:pt x="0" y="0"/>
                  </a:moveTo>
                  <a:lnTo>
                    <a:pt x="3193594" y="0"/>
                  </a:lnTo>
                  <a:lnTo>
                    <a:pt x="3193594" y="469951"/>
                  </a:lnTo>
                  <a:lnTo>
                    <a:pt x="0" y="469951"/>
                  </a:lnTo>
                  <a:close/>
                </a:path>
              </a:pathLst>
            </a:custGeom>
            <a:solidFill>
              <a:srgbClr val="272B6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3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028700" y="8708700"/>
            <a:ext cx="2008504" cy="1099200"/>
          </a:xfrm>
          <a:custGeom>
            <a:avLst/>
            <a:gdLst/>
            <a:ahLst/>
            <a:cxnLst/>
            <a:rect l="l" t="t" r="r" b="b"/>
            <a:pathLst>
              <a:path w="2008504" h="1099200">
                <a:moveTo>
                  <a:pt x="0" y="0"/>
                </a:moveTo>
                <a:lnTo>
                  <a:pt x="2008504" y="0"/>
                </a:lnTo>
                <a:lnTo>
                  <a:pt x="2008504" y="1099200"/>
                </a:lnTo>
                <a:lnTo>
                  <a:pt x="0" y="10992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aphicFrame>
        <p:nvGraphicFramePr>
          <p:cNvPr id="9" name="Table 9"/>
          <p:cNvGraphicFramePr>
            <a:graphicFrameLocks noGrp="1"/>
          </p:cNvGraphicFramePr>
          <p:nvPr/>
        </p:nvGraphicFramePr>
        <p:xfrm>
          <a:off x="7149293" y="0"/>
          <a:ext cx="7315200" cy="10220328"/>
        </p:xfrm>
        <a:graphic>
          <a:graphicData uri="http://schemas.openxmlformats.org/drawingml/2006/table">
            <a:tbl>
              <a:tblPr/>
              <a:tblGrid>
                <a:gridCol w="2438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135592">
                <a:tc>
                  <a:txBody>
                    <a:bodyPr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  <a:p>
                      <a:pPr>
                        <a:lnSpc>
                          <a:spcPts val="2100"/>
                        </a:lnSpc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Roboto"/>
                        </a:rPr>
                        <a:t>  STT</a:t>
                      </a:r>
                    </a:p>
                    <a:p>
                      <a:pPr>
                        <a:lnSpc>
                          <a:spcPts val="2100"/>
                        </a:lnSpc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Roboto"/>
                        </a:rPr>
                        <a:t>  </a:t>
                      </a:r>
                    </a:p>
                  </a:txBody>
                  <a:tcPr marL="142875" marR="142875" marT="142875" marB="14287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  <a:p>
                      <a:pPr>
                        <a:lnSpc>
                          <a:spcPts val="2100"/>
                        </a:lnSpc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Roboto"/>
                        </a:rPr>
                        <a:t>  Tên</a:t>
                      </a:r>
                    </a:p>
                    <a:p>
                      <a:pPr>
                        <a:lnSpc>
                          <a:spcPts val="2100"/>
                        </a:lnSpc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Roboto"/>
                        </a:rPr>
                        <a:t>  </a:t>
                      </a:r>
                    </a:p>
                  </a:txBody>
                  <a:tcPr marL="142875" marR="142875" marT="142875" marB="14287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  <a:p>
                      <a:pPr>
                        <a:lnSpc>
                          <a:spcPts val="2100"/>
                        </a:lnSpc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Roboto"/>
                        </a:rPr>
                        <a:t>  Mô tả</a:t>
                      </a:r>
                    </a:p>
                    <a:p>
                      <a:pPr>
                        <a:lnSpc>
                          <a:spcPts val="2100"/>
                        </a:lnSpc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Roboto"/>
                        </a:rPr>
                        <a:t>  </a:t>
                      </a:r>
                    </a:p>
                  </a:txBody>
                  <a:tcPr marL="142875" marR="142875" marT="142875" marB="14287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35592">
                <a:tc>
                  <a:txBody>
                    <a:bodyPr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  <a:p>
                      <a:pPr>
                        <a:lnSpc>
                          <a:spcPts val="2100"/>
                        </a:lnSpc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Roboto"/>
                        </a:rPr>
                        <a:t>  01</a:t>
                      </a:r>
                    </a:p>
                    <a:p>
                      <a:pPr>
                        <a:lnSpc>
                          <a:spcPts val="2100"/>
                        </a:lnSpc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Roboto"/>
                        </a:rPr>
                        <a:t>  </a:t>
                      </a:r>
                    </a:p>
                  </a:txBody>
                  <a:tcPr marL="142875" marR="142875" marT="142875" marB="14287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  <a:p>
                      <a:pPr>
                        <a:lnSpc>
                          <a:spcPts val="2100"/>
                        </a:lnSpc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Roboto"/>
                        </a:rPr>
                        <a:t>  InvoiceNo</a:t>
                      </a:r>
                    </a:p>
                    <a:p>
                      <a:pPr>
                        <a:lnSpc>
                          <a:spcPts val="2100"/>
                        </a:lnSpc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Roboto"/>
                        </a:rPr>
                        <a:t>  </a:t>
                      </a:r>
                    </a:p>
                  </a:txBody>
                  <a:tcPr marL="142875" marR="142875" marT="142875" marB="14287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  <a:p>
                      <a:pPr>
                        <a:lnSpc>
                          <a:spcPts val="2100"/>
                        </a:lnSpc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Roboto"/>
                        </a:rPr>
                        <a:t>  Hóa đơn không có</a:t>
                      </a:r>
                    </a:p>
                    <a:p>
                      <a:pPr>
                        <a:lnSpc>
                          <a:spcPts val="2100"/>
                        </a:lnSpc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Roboto"/>
                        </a:rPr>
                        <a:t>  </a:t>
                      </a:r>
                    </a:p>
                  </a:txBody>
                  <a:tcPr marL="142875" marR="142875" marT="142875" marB="14287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35592">
                <a:tc>
                  <a:txBody>
                    <a:bodyPr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  <a:p>
                      <a:pPr>
                        <a:lnSpc>
                          <a:spcPts val="2100"/>
                        </a:lnSpc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Roboto"/>
                        </a:rPr>
                        <a:t>  02</a:t>
                      </a:r>
                    </a:p>
                    <a:p>
                      <a:pPr>
                        <a:lnSpc>
                          <a:spcPts val="2100"/>
                        </a:lnSpc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Roboto"/>
                        </a:rPr>
                        <a:t>  </a:t>
                      </a:r>
                    </a:p>
                  </a:txBody>
                  <a:tcPr marL="142875" marR="142875" marT="142875" marB="14287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  <a:p>
                      <a:pPr>
                        <a:lnSpc>
                          <a:spcPts val="2100"/>
                        </a:lnSpc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Roboto"/>
                        </a:rPr>
                        <a:t>  StockCode</a:t>
                      </a:r>
                    </a:p>
                    <a:p>
                      <a:pPr>
                        <a:lnSpc>
                          <a:spcPts val="2100"/>
                        </a:lnSpc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Roboto"/>
                        </a:rPr>
                        <a:t>  </a:t>
                      </a:r>
                    </a:p>
                  </a:txBody>
                  <a:tcPr marL="142875" marR="142875" marT="142875" marB="14287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  <a:p>
                      <a:pPr>
                        <a:lnSpc>
                          <a:spcPts val="2100"/>
                        </a:lnSpc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Roboto"/>
                        </a:rPr>
                        <a:t>  Mã</a:t>
                      </a:r>
                    </a:p>
                    <a:p>
                      <a:pPr>
                        <a:lnSpc>
                          <a:spcPts val="2100"/>
                        </a:lnSpc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Roboto"/>
                        </a:rPr>
                        <a:t>  </a:t>
                      </a:r>
                    </a:p>
                  </a:txBody>
                  <a:tcPr marL="142875" marR="142875" marT="142875" marB="14287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35592">
                <a:tc>
                  <a:txBody>
                    <a:bodyPr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  <a:p>
                      <a:pPr>
                        <a:lnSpc>
                          <a:spcPts val="2100"/>
                        </a:lnSpc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Roboto"/>
                        </a:rPr>
                        <a:t>  03</a:t>
                      </a:r>
                    </a:p>
                    <a:p>
                      <a:pPr>
                        <a:lnSpc>
                          <a:spcPts val="2100"/>
                        </a:lnSpc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Roboto"/>
                        </a:rPr>
                        <a:t>  </a:t>
                      </a:r>
                    </a:p>
                  </a:txBody>
                  <a:tcPr marL="142875" marR="142875" marT="142875" marB="14287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  <a:p>
                      <a:pPr>
                        <a:lnSpc>
                          <a:spcPts val="2100"/>
                        </a:lnSpc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Roboto"/>
                        </a:rPr>
                        <a:t>  Description</a:t>
                      </a:r>
                    </a:p>
                    <a:p>
                      <a:pPr>
                        <a:lnSpc>
                          <a:spcPts val="2100"/>
                        </a:lnSpc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Roboto"/>
                        </a:rPr>
                        <a:t>  </a:t>
                      </a:r>
                    </a:p>
                  </a:txBody>
                  <a:tcPr marL="142875" marR="142875" marT="142875" marB="14287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  <a:p>
                      <a:pPr>
                        <a:lnSpc>
                          <a:spcPts val="2100"/>
                        </a:lnSpc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Roboto"/>
                        </a:rPr>
                        <a:t>  Miêu tả</a:t>
                      </a:r>
                    </a:p>
                    <a:p>
                      <a:pPr>
                        <a:lnSpc>
                          <a:spcPts val="2100"/>
                        </a:lnSpc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Roboto"/>
                        </a:rPr>
                        <a:t>  </a:t>
                      </a:r>
                    </a:p>
                  </a:txBody>
                  <a:tcPr marL="142875" marR="142875" marT="142875" marB="14287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35592">
                <a:tc>
                  <a:txBody>
                    <a:bodyPr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  <a:p>
                      <a:pPr>
                        <a:lnSpc>
                          <a:spcPts val="2100"/>
                        </a:lnSpc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Roboto"/>
                        </a:rPr>
                        <a:t>  04</a:t>
                      </a:r>
                    </a:p>
                    <a:p>
                      <a:pPr>
                        <a:lnSpc>
                          <a:spcPts val="2100"/>
                        </a:lnSpc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Roboto"/>
                        </a:rPr>
                        <a:t>  </a:t>
                      </a:r>
                    </a:p>
                  </a:txBody>
                  <a:tcPr marL="142875" marR="142875" marT="142875" marB="14287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  <a:p>
                      <a:pPr>
                        <a:lnSpc>
                          <a:spcPts val="2100"/>
                        </a:lnSpc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Roboto"/>
                        </a:rPr>
                        <a:t>  Quantity</a:t>
                      </a:r>
                    </a:p>
                    <a:p>
                      <a:pPr>
                        <a:lnSpc>
                          <a:spcPts val="2100"/>
                        </a:lnSpc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Roboto"/>
                        </a:rPr>
                        <a:t>  </a:t>
                      </a:r>
                    </a:p>
                  </a:txBody>
                  <a:tcPr marL="142875" marR="142875" marT="142875" marB="14287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  <a:p>
                      <a:pPr>
                        <a:lnSpc>
                          <a:spcPts val="2100"/>
                        </a:lnSpc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Roboto"/>
                        </a:rPr>
                        <a:t>  Số lượng</a:t>
                      </a:r>
                    </a:p>
                    <a:p>
                      <a:pPr>
                        <a:lnSpc>
                          <a:spcPts val="2100"/>
                        </a:lnSpc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Roboto"/>
                        </a:rPr>
                        <a:t>  </a:t>
                      </a:r>
                    </a:p>
                  </a:txBody>
                  <a:tcPr marL="142875" marR="142875" marT="142875" marB="14287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35592">
                <a:tc>
                  <a:txBody>
                    <a:bodyPr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  <a:p>
                      <a:pPr>
                        <a:lnSpc>
                          <a:spcPts val="2100"/>
                        </a:lnSpc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Roboto"/>
                        </a:rPr>
                        <a:t>  05</a:t>
                      </a:r>
                    </a:p>
                    <a:p>
                      <a:pPr>
                        <a:lnSpc>
                          <a:spcPts val="2100"/>
                        </a:lnSpc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Roboto"/>
                        </a:rPr>
                        <a:t>  </a:t>
                      </a:r>
                    </a:p>
                  </a:txBody>
                  <a:tcPr marL="142875" marR="142875" marT="142875" marB="14287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  <a:p>
                      <a:pPr>
                        <a:lnSpc>
                          <a:spcPts val="2100"/>
                        </a:lnSpc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Roboto"/>
                        </a:rPr>
                        <a:t>  InvoiceDate</a:t>
                      </a:r>
                    </a:p>
                    <a:p>
                      <a:pPr>
                        <a:lnSpc>
                          <a:spcPts val="2100"/>
                        </a:lnSpc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Roboto"/>
                        </a:rPr>
                        <a:t>  </a:t>
                      </a:r>
                    </a:p>
                  </a:txBody>
                  <a:tcPr marL="142875" marR="142875" marT="142875" marB="14287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  <a:p>
                      <a:pPr>
                        <a:lnSpc>
                          <a:spcPts val="2100"/>
                        </a:lnSpc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Roboto"/>
                        </a:rPr>
                        <a:t>  Ngày hóa đơn</a:t>
                      </a:r>
                    </a:p>
                    <a:p>
                      <a:pPr>
                        <a:lnSpc>
                          <a:spcPts val="2100"/>
                        </a:lnSpc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Roboto"/>
                        </a:rPr>
                        <a:t>  </a:t>
                      </a:r>
                    </a:p>
                  </a:txBody>
                  <a:tcPr marL="142875" marR="142875" marT="142875" marB="14287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35592">
                <a:tc>
                  <a:txBody>
                    <a:bodyPr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  <a:p>
                      <a:pPr>
                        <a:lnSpc>
                          <a:spcPts val="2100"/>
                        </a:lnSpc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Roboto"/>
                        </a:rPr>
                        <a:t>  06</a:t>
                      </a:r>
                    </a:p>
                    <a:p>
                      <a:pPr>
                        <a:lnSpc>
                          <a:spcPts val="2100"/>
                        </a:lnSpc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Roboto"/>
                        </a:rPr>
                        <a:t>  </a:t>
                      </a:r>
                    </a:p>
                  </a:txBody>
                  <a:tcPr marL="142875" marR="142875" marT="142875" marB="14287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  <a:p>
                      <a:pPr>
                        <a:lnSpc>
                          <a:spcPts val="2100"/>
                        </a:lnSpc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Roboto"/>
                        </a:rPr>
                        <a:t>  UnitPrice</a:t>
                      </a:r>
                    </a:p>
                    <a:p>
                      <a:pPr>
                        <a:lnSpc>
                          <a:spcPts val="2100"/>
                        </a:lnSpc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Roboto"/>
                        </a:rPr>
                        <a:t>  </a:t>
                      </a:r>
                    </a:p>
                  </a:txBody>
                  <a:tcPr marL="142875" marR="142875" marT="142875" marB="14287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  <a:p>
                      <a:pPr>
                        <a:lnSpc>
                          <a:spcPts val="2100"/>
                        </a:lnSpc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Roboto"/>
                        </a:rPr>
                        <a:t>  Đơn vị giá</a:t>
                      </a:r>
                    </a:p>
                    <a:p>
                      <a:pPr>
                        <a:lnSpc>
                          <a:spcPts val="2100"/>
                        </a:lnSpc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Roboto"/>
                        </a:rPr>
                        <a:t>  </a:t>
                      </a:r>
                    </a:p>
                  </a:txBody>
                  <a:tcPr marL="142875" marR="142875" marT="142875" marB="14287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135592">
                <a:tc>
                  <a:txBody>
                    <a:bodyPr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  <a:p>
                      <a:pPr>
                        <a:lnSpc>
                          <a:spcPts val="2100"/>
                        </a:lnSpc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Roboto"/>
                        </a:rPr>
                        <a:t>  07</a:t>
                      </a:r>
                    </a:p>
                    <a:p>
                      <a:pPr>
                        <a:lnSpc>
                          <a:spcPts val="2100"/>
                        </a:lnSpc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Roboto"/>
                        </a:rPr>
                        <a:t>  </a:t>
                      </a:r>
                    </a:p>
                  </a:txBody>
                  <a:tcPr marL="142875" marR="142875" marT="142875" marB="14287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  <a:p>
                      <a:pPr>
                        <a:lnSpc>
                          <a:spcPts val="2100"/>
                        </a:lnSpc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Roboto"/>
                        </a:rPr>
                        <a:t>  CustomerID</a:t>
                      </a:r>
                    </a:p>
                    <a:p>
                      <a:pPr>
                        <a:lnSpc>
                          <a:spcPts val="2100"/>
                        </a:lnSpc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Roboto"/>
                        </a:rPr>
                        <a:t>  </a:t>
                      </a:r>
                    </a:p>
                  </a:txBody>
                  <a:tcPr marL="142875" marR="142875" marT="142875" marB="14287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  <a:p>
                      <a:pPr>
                        <a:lnSpc>
                          <a:spcPts val="2100"/>
                        </a:lnSpc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Roboto"/>
                        </a:rPr>
                        <a:t>  ID khách hàng</a:t>
                      </a:r>
                    </a:p>
                    <a:p>
                      <a:pPr>
                        <a:lnSpc>
                          <a:spcPts val="2100"/>
                        </a:lnSpc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Roboto"/>
                        </a:rPr>
                        <a:t>  </a:t>
                      </a:r>
                    </a:p>
                  </a:txBody>
                  <a:tcPr marL="142875" marR="142875" marT="142875" marB="14287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135592">
                <a:tc>
                  <a:txBody>
                    <a:bodyPr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  <a:p>
                      <a:pPr>
                        <a:lnSpc>
                          <a:spcPts val="2100"/>
                        </a:lnSpc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Roboto"/>
                        </a:rPr>
                        <a:t>  08</a:t>
                      </a:r>
                    </a:p>
                    <a:p>
                      <a:pPr>
                        <a:lnSpc>
                          <a:spcPts val="2100"/>
                        </a:lnSpc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Roboto"/>
                        </a:rPr>
                        <a:t>  </a:t>
                      </a:r>
                    </a:p>
                  </a:txBody>
                  <a:tcPr marL="142875" marR="142875" marT="142875" marB="14287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  <a:p>
                      <a:pPr>
                        <a:lnSpc>
                          <a:spcPts val="2100"/>
                        </a:lnSpc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Roboto"/>
                        </a:rPr>
                        <a:t>  Country</a:t>
                      </a:r>
                    </a:p>
                    <a:p>
                      <a:pPr>
                        <a:lnSpc>
                          <a:spcPts val="2100"/>
                        </a:lnSpc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Roboto"/>
                        </a:rPr>
                        <a:t>  </a:t>
                      </a:r>
                    </a:p>
                  </a:txBody>
                  <a:tcPr marL="142875" marR="142875" marT="142875" marB="14287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  <a:p>
                      <a:pPr>
                        <a:lnSpc>
                          <a:spcPts val="2100"/>
                        </a:lnSpc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Roboto"/>
                        </a:rPr>
                        <a:t>  Quốc gia</a:t>
                      </a:r>
                    </a:p>
                    <a:p>
                      <a:pPr>
                        <a:lnSpc>
                          <a:spcPts val="2100"/>
                        </a:lnSpc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Roboto"/>
                        </a:rPr>
                        <a:t>  </a:t>
                      </a:r>
                    </a:p>
                  </a:txBody>
                  <a:tcPr marL="142875" marR="142875" marT="142875" marB="142875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F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478819" y="-1129396"/>
            <a:ext cx="22532810" cy="2100252"/>
            <a:chOff x="0" y="0"/>
            <a:chExt cx="5934567" cy="55315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934567" cy="553153"/>
            </a:xfrm>
            <a:custGeom>
              <a:avLst/>
              <a:gdLst/>
              <a:ahLst/>
              <a:cxnLst/>
              <a:rect l="l" t="t" r="r" b="b"/>
              <a:pathLst>
                <a:path w="5934567" h="553153">
                  <a:moveTo>
                    <a:pt x="0" y="0"/>
                  </a:moveTo>
                  <a:lnTo>
                    <a:pt x="5934567" y="0"/>
                  </a:lnTo>
                  <a:lnTo>
                    <a:pt x="5934567" y="553153"/>
                  </a:lnTo>
                  <a:lnTo>
                    <a:pt x="0" y="553153"/>
                  </a:lnTo>
                  <a:close/>
                </a:path>
              </a:pathLst>
            </a:custGeom>
            <a:solidFill>
              <a:srgbClr val="272B6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3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028700" y="8902594"/>
            <a:ext cx="2008504" cy="1099200"/>
          </a:xfrm>
          <a:custGeom>
            <a:avLst/>
            <a:gdLst/>
            <a:ahLst/>
            <a:cxnLst/>
            <a:rect l="l" t="t" r="r" b="b"/>
            <a:pathLst>
              <a:path w="2008504" h="1099200">
                <a:moveTo>
                  <a:pt x="0" y="0"/>
                </a:moveTo>
                <a:lnTo>
                  <a:pt x="2008504" y="0"/>
                </a:lnTo>
                <a:lnTo>
                  <a:pt x="2008504" y="1099199"/>
                </a:lnTo>
                <a:lnTo>
                  <a:pt x="0" y="10991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5366578" y="8902594"/>
            <a:ext cx="2008504" cy="1099200"/>
          </a:xfrm>
          <a:custGeom>
            <a:avLst/>
            <a:gdLst/>
            <a:ahLst/>
            <a:cxnLst/>
            <a:rect l="l" t="t" r="r" b="b"/>
            <a:pathLst>
              <a:path w="2008504" h="1099200">
                <a:moveTo>
                  <a:pt x="0" y="0"/>
                </a:moveTo>
                <a:lnTo>
                  <a:pt x="2008504" y="0"/>
                </a:lnTo>
                <a:lnTo>
                  <a:pt x="2008504" y="1099199"/>
                </a:lnTo>
                <a:lnTo>
                  <a:pt x="0" y="10991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6749346" y="1171838"/>
            <a:ext cx="10625736" cy="2748947"/>
          </a:xfrm>
          <a:custGeom>
            <a:avLst/>
            <a:gdLst/>
            <a:ahLst/>
            <a:cxnLst/>
            <a:rect l="l" t="t" r="r" b="b"/>
            <a:pathLst>
              <a:path w="10625736" h="2748947">
                <a:moveTo>
                  <a:pt x="0" y="0"/>
                </a:moveTo>
                <a:lnTo>
                  <a:pt x="10625736" y="0"/>
                </a:lnTo>
                <a:lnTo>
                  <a:pt x="10625736" y="2748947"/>
                </a:lnTo>
                <a:lnTo>
                  <a:pt x="0" y="274894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6749346" y="4258144"/>
            <a:ext cx="10336377" cy="1155012"/>
          </a:xfrm>
          <a:custGeom>
            <a:avLst/>
            <a:gdLst/>
            <a:ahLst/>
            <a:cxnLst/>
            <a:rect l="l" t="t" r="r" b="b"/>
            <a:pathLst>
              <a:path w="10336377" h="1155012">
                <a:moveTo>
                  <a:pt x="0" y="0"/>
                </a:moveTo>
                <a:lnTo>
                  <a:pt x="10336377" y="0"/>
                </a:lnTo>
                <a:lnTo>
                  <a:pt x="10336377" y="1155012"/>
                </a:lnTo>
                <a:lnTo>
                  <a:pt x="0" y="115501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6011696" y="5909560"/>
            <a:ext cx="11811676" cy="2822688"/>
          </a:xfrm>
          <a:custGeom>
            <a:avLst/>
            <a:gdLst/>
            <a:ahLst/>
            <a:cxnLst/>
            <a:rect l="l" t="t" r="r" b="b"/>
            <a:pathLst>
              <a:path w="11811676" h="2822688">
                <a:moveTo>
                  <a:pt x="0" y="0"/>
                </a:moveTo>
                <a:lnTo>
                  <a:pt x="11811676" y="0"/>
                </a:lnTo>
                <a:lnTo>
                  <a:pt x="11811676" y="2822687"/>
                </a:lnTo>
                <a:lnTo>
                  <a:pt x="0" y="282268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0" y="1658996"/>
            <a:ext cx="5633809" cy="1171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39"/>
              </a:lnSpc>
            </a:pPr>
            <a:r>
              <a:rPr lang="en-US" sz="2242" spc="437">
                <a:solidFill>
                  <a:srgbClr val="000000"/>
                </a:solidFill>
                <a:latin typeface="Roboto"/>
              </a:rPr>
              <a:t>- IMPORT AND IMPORT REQUIRED DATA</a:t>
            </a:r>
          </a:p>
          <a:p>
            <a:pPr algn="ctr">
              <a:lnSpc>
                <a:spcPts val="3139"/>
              </a:lnSpc>
              <a:spcBef>
                <a:spcPct val="0"/>
              </a:spcBef>
            </a:pPr>
            <a:endParaRPr lang="en-US" sz="2242" spc="437">
              <a:solidFill>
                <a:srgbClr val="000000"/>
              </a:solidFill>
              <a:latin typeface="Roboto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770524" y="4362265"/>
            <a:ext cx="3728591" cy="781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39"/>
              </a:lnSpc>
            </a:pPr>
            <a:endParaRPr/>
          </a:p>
          <a:p>
            <a:pPr algn="ctr">
              <a:lnSpc>
                <a:spcPts val="3139"/>
              </a:lnSpc>
              <a:spcBef>
                <a:spcPct val="0"/>
              </a:spcBef>
            </a:pPr>
            <a:r>
              <a:rPr lang="en-US" sz="2242" spc="437">
                <a:solidFill>
                  <a:srgbClr val="000000"/>
                </a:solidFill>
                <a:latin typeface="Roboto"/>
              </a:rPr>
              <a:t>- Data processing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7817" y="7111462"/>
            <a:ext cx="5633809" cy="1171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39"/>
              </a:lnSpc>
              <a:spcBef>
                <a:spcPct val="0"/>
              </a:spcBef>
            </a:pPr>
            <a:r>
              <a:rPr lang="en-US" sz="2242" spc="437">
                <a:solidFill>
                  <a:srgbClr val="000000"/>
                </a:solidFill>
                <a:latin typeface="Roboto"/>
              </a:rPr>
              <a:t>-DISPLAYS THE COLUMN'S NAME DATAFRAME</a:t>
            </a:r>
          </a:p>
          <a:p>
            <a:pPr>
              <a:lnSpc>
                <a:spcPts val="3139"/>
              </a:lnSpc>
              <a:spcBef>
                <a:spcPct val="0"/>
              </a:spcBef>
            </a:pPr>
            <a:endParaRPr lang="en-US" sz="2242" spc="437">
              <a:solidFill>
                <a:srgbClr val="000000"/>
              </a:solidFill>
              <a:latin typeface="Roboto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F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478819" y="-1129396"/>
            <a:ext cx="22532810" cy="2100252"/>
            <a:chOff x="0" y="0"/>
            <a:chExt cx="5934567" cy="55315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934567" cy="553153"/>
            </a:xfrm>
            <a:custGeom>
              <a:avLst/>
              <a:gdLst/>
              <a:ahLst/>
              <a:cxnLst/>
              <a:rect l="l" t="t" r="r" b="b"/>
              <a:pathLst>
                <a:path w="5934567" h="553153">
                  <a:moveTo>
                    <a:pt x="0" y="0"/>
                  </a:moveTo>
                  <a:lnTo>
                    <a:pt x="5934567" y="0"/>
                  </a:lnTo>
                  <a:lnTo>
                    <a:pt x="5934567" y="553153"/>
                  </a:lnTo>
                  <a:lnTo>
                    <a:pt x="0" y="553153"/>
                  </a:lnTo>
                  <a:close/>
                </a:path>
              </a:pathLst>
            </a:custGeom>
            <a:solidFill>
              <a:srgbClr val="272B6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3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028700" y="8902594"/>
            <a:ext cx="2008504" cy="1099200"/>
          </a:xfrm>
          <a:custGeom>
            <a:avLst/>
            <a:gdLst/>
            <a:ahLst/>
            <a:cxnLst/>
            <a:rect l="l" t="t" r="r" b="b"/>
            <a:pathLst>
              <a:path w="2008504" h="1099200">
                <a:moveTo>
                  <a:pt x="0" y="0"/>
                </a:moveTo>
                <a:lnTo>
                  <a:pt x="2008504" y="0"/>
                </a:lnTo>
                <a:lnTo>
                  <a:pt x="2008504" y="1099199"/>
                </a:lnTo>
                <a:lnTo>
                  <a:pt x="0" y="10991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5366578" y="8902594"/>
            <a:ext cx="2008504" cy="1099200"/>
          </a:xfrm>
          <a:custGeom>
            <a:avLst/>
            <a:gdLst/>
            <a:ahLst/>
            <a:cxnLst/>
            <a:rect l="l" t="t" r="r" b="b"/>
            <a:pathLst>
              <a:path w="2008504" h="1099200">
                <a:moveTo>
                  <a:pt x="0" y="0"/>
                </a:moveTo>
                <a:lnTo>
                  <a:pt x="2008504" y="0"/>
                </a:lnTo>
                <a:lnTo>
                  <a:pt x="2008504" y="1099199"/>
                </a:lnTo>
                <a:lnTo>
                  <a:pt x="0" y="10991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218862" y="2195765"/>
            <a:ext cx="8427217" cy="5481918"/>
          </a:xfrm>
          <a:custGeom>
            <a:avLst/>
            <a:gdLst/>
            <a:ahLst/>
            <a:cxnLst/>
            <a:rect l="l" t="t" r="r" b="b"/>
            <a:pathLst>
              <a:path w="8427217" h="5481918">
                <a:moveTo>
                  <a:pt x="0" y="0"/>
                </a:moveTo>
                <a:lnTo>
                  <a:pt x="8427217" y="0"/>
                </a:lnTo>
                <a:lnTo>
                  <a:pt x="8427217" y="5481919"/>
                </a:lnTo>
                <a:lnTo>
                  <a:pt x="0" y="548191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8787586" y="2326111"/>
            <a:ext cx="9288304" cy="1204039"/>
          </a:xfrm>
          <a:custGeom>
            <a:avLst/>
            <a:gdLst/>
            <a:ahLst/>
            <a:cxnLst/>
            <a:rect l="l" t="t" r="r" b="b"/>
            <a:pathLst>
              <a:path w="9288304" h="1204039">
                <a:moveTo>
                  <a:pt x="0" y="0"/>
                </a:moveTo>
                <a:lnTo>
                  <a:pt x="9288304" y="0"/>
                </a:lnTo>
                <a:lnTo>
                  <a:pt x="9288304" y="1204039"/>
                </a:lnTo>
                <a:lnTo>
                  <a:pt x="0" y="120403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1666127" y="1182833"/>
            <a:ext cx="4453533" cy="781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39"/>
              </a:lnSpc>
            </a:pPr>
            <a:endParaRPr/>
          </a:p>
          <a:p>
            <a:pPr algn="ctr">
              <a:lnSpc>
                <a:spcPts val="3139"/>
              </a:lnSpc>
              <a:spcBef>
                <a:spcPct val="0"/>
              </a:spcBef>
            </a:pPr>
            <a:r>
              <a:rPr lang="en-US" sz="2242" spc="437">
                <a:solidFill>
                  <a:srgbClr val="000000"/>
                </a:solidFill>
                <a:latin typeface="Roboto"/>
              </a:rPr>
              <a:t>-Display data objects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856122" y="1544876"/>
            <a:ext cx="3927277" cy="781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39"/>
              </a:lnSpc>
            </a:pPr>
            <a:r>
              <a:rPr lang="en-US" sz="2242" spc="437">
                <a:solidFill>
                  <a:srgbClr val="000000"/>
                </a:solidFill>
                <a:latin typeface="Roboto"/>
              </a:rPr>
              <a:t>-REMOVE DUPLICATES</a:t>
            </a:r>
          </a:p>
          <a:p>
            <a:pPr algn="ctr">
              <a:lnSpc>
                <a:spcPts val="3139"/>
              </a:lnSpc>
              <a:spcBef>
                <a:spcPct val="0"/>
              </a:spcBef>
            </a:pPr>
            <a:endParaRPr lang="en-US" sz="2242" spc="437">
              <a:solidFill>
                <a:srgbClr val="000000"/>
              </a:solidFill>
              <a:latin typeface="Roboto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F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455414" y="8840762"/>
            <a:ext cx="10184208" cy="1087645"/>
            <a:chOff x="0" y="0"/>
            <a:chExt cx="2682261" cy="28645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682261" cy="286458"/>
            </a:xfrm>
            <a:custGeom>
              <a:avLst/>
              <a:gdLst/>
              <a:ahLst/>
              <a:cxnLst/>
              <a:rect l="l" t="t" r="r" b="b"/>
              <a:pathLst>
                <a:path w="2682261" h="286458">
                  <a:moveTo>
                    <a:pt x="0" y="0"/>
                  </a:moveTo>
                  <a:lnTo>
                    <a:pt x="2682261" y="0"/>
                  </a:lnTo>
                  <a:lnTo>
                    <a:pt x="2682261" y="286458"/>
                  </a:lnTo>
                  <a:lnTo>
                    <a:pt x="0" y="286458"/>
                  </a:lnTo>
                  <a:close/>
                </a:path>
              </a:pathLst>
            </a:custGeom>
            <a:solidFill>
              <a:srgbClr val="272B6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3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1296058" y="-478324"/>
            <a:ext cx="10184208" cy="1507024"/>
            <a:chOff x="0" y="0"/>
            <a:chExt cx="2682261" cy="39691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682261" cy="396912"/>
            </a:xfrm>
            <a:custGeom>
              <a:avLst/>
              <a:gdLst/>
              <a:ahLst/>
              <a:cxnLst/>
              <a:rect l="l" t="t" r="r" b="b"/>
              <a:pathLst>
                <a:path w="2682261" h="396912">
                  <a:moveTo>
                    <a:pt x="0" y="0"/>
                  </a:moveTo>
                  <a:lnTo>
                    <a:pt x="2682261" y="0"/>
                  </a:lnTo>
                  <a:lnTo>
                    <a:pt x="2682261" y="396912"/>
                  </a:lnTo>
                  <a:lnTo>
                    <a:pt x="0" y="396912"/>
                  </a:lnTo>
                  <a:close/>
                </a:path>
              </a:pathLst>
            </a:custGeom>
            <a:solidFill>
              <a:srgbClr val="272B6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3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028700" y="8708700"/>
            <a:ext cx="2008504" cy="1099200"/>
          </a:xfrm>
          <a:custGeom>
            <a:avLst/>
            <a:gdLst/>
            <a:ahLst/>
            <a:cxnLst/>
            <a:rect l="l" t="t" r="r" b="b"/>
            <a:pathLst>
              <a:path w="2008504" h="1099200">
                <a:moveTo>
                  <a:pt x="0" y="0"/>
                </a:moveTo>
                <a:lnTo>
                  <a:pt x="2008504" y="0"/>
                </a:lnTo>
                <a:lnTo>
                  <a:pt x="2008504" y="1099200"/>
                </a:lnTo>
                <a:lnTo>
                  <a:pt x="0" y="10992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aphicFrame>
        <p:nvGraphicFramePr>
          <p:cNvPr id="9" name="Table 9"/>
          <p:cNvGraphicFramePr>
            <a:graphicFrameLocks noGrp="1"/>
          </p:cNvGraphicFramePr>
          <p:nvPr/>
        </p:nvGraphicFramePr>
        <p:xfrm>
          <a:off x="9363344" y="770488"/>
          <a:ext cx="8631264" cy="7553325"/>
        </p:xfrm>
        <a:graphic>
          <a:graphicData uri="http://schemas.openxmlformats.org/drawingml/2006/table">
            <a:tbl>
              <a:tblPr/>
              <a:tblGrid>
                <a:gridCol w="28770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770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770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510665">
                <a:tc>
                  <a:txBody>
                    <a:bodyPr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Roboto"/>
                        </a:rPr>
                        <a:t>ORDINAL NUMBER</a:t>
                      </a:r>
                      <a:endParaRPr lang="en-US" sz="1100"/>
                    </a:p>
                    <a:p>
                      <a:pPr>
                        <a:lnSpc>
                          <a:spcPts val="2800"/>
                        </a:lnSpc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Roboto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Roboto"/>
                        </a:rPr>
                        <a:t>FIRST AND LAST NAME</a:t>
                      </a:r>
                      <a:endParaRPr lang="en-US" sz="1100"/>
                    </a:p>
                    <a:p>
                      <a:pPr>
                        <a:lnSpc>
                          <a:spcPts val="2800"/>
                        </a:lnSpc>
                      </a:pP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Roboto"/>
                        </a:rPr>
                        <a:t>STUDENT CODE</a:t>
                      </a:r>
                      <a:endParaRPr lang="en-US" sz="1100"/>
                    </a:p>
                    <a:p>
                      <a:pPr>
                        <a:lnSpc>
                          <a:spcPts val="2800"/>
                        </a:lnSpc>
                      </a:pP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10665">
                <a:tc>
                  <a:txBody>
                    <a:bodyPr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endParaRPr lang="en-US" sz="1100"/>
                    </a:p>
                    <a:p>
                      <a:pPr>
                        <a:lnSpc>
                          <a:spcPts val="2800"/>
                        </a:lnSpc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Roboto"/>
                        </a:rPr>
                        <a:t>  1</a:t>
                      </a:r>
                    </a:p>
                    <a:p>
                      <a:pPr>
                        <a:lnSpc>
                          <a:spcPts val="2800"/>
                        </a:lnSpc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Roboto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endParaRPr lang="en-US" sz="1100"/>
                    </a:p>
                    <a:p>
                      <a:pPr>
                        <a:lnSpc>
                          <a:spcPts val="2800"/>
                        </a:lnSpc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Roboto"/>
                        </a:rPr>
                        <a:t>  Huỳnh Thị Thùy Linh</a:t>
                      </a:r>
                    </a:p>
                    <a:p>
                      <a:pPr>
                        <a:lnSpc>
                          <a:spcPts val="2800"/>
                        </a:lnSpc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Roboto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endParaRPr lang="en-US" sz="1100"/>
                    </a:p>
                    <a:p>
                      <a:pPr>
                        <a:lnSpc>
                          <a:spcPts val="2800"/>
                        </a:lnSpc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Roboto"/>
                        </a:rPr>
                        <a:t>  20002435</a:t>
                      </a:r>
                    </a:p>
                    <a:p>
                      <a:pPr>
                        <a:lnSpc>
                          <a:spcPts val="2800"/>
                        </a:lnSpc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Roboto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10665">
                <a:tc>
                  <a:txBody>
                    <a:bodyPr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endParaRPr lang="en-US" sz="1100"/>
                    </a:p>
                    <a:p>
                      <a:pPr>
                        <a:lnSpc>
                          <a:spcPts val="2800"/>
                        </a:lnSpc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Roboto"/>
                        </a:rPr>
                        <a:t>  2</a:t>
                      </a:r>
                    </a:p>
                    <a:p>
                      <a:pPr>
                        <a:lnSpc>
                          <a:spcPts val="2800"/>
                        </a:lnSpc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Roboto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endParaRPr lang="en-US" sz="1100"/>
                    </a:p>
                    <a:p>
                      <a:pPr>
                        <a:lnSpc>
                          <a:spcPts val="2800"/>
                        </a:lnSpc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Roboto"/>
                        </a:rPr>
                        <a:t>  Nguyễn Thị Mỹ Liên</a:t>
                      </a:r>
                    </a:p>
                    <a:p>
                      <a:pPr>
                        <a:lnSpc>
                          <a:spcPts val="2800"/>
                        </a:lnSpc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Roboto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Roboto"/>
                        </a:rPr>
                        <a:t>  20002325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10665">
                <a:tc>
                  <a:txBody>
                    <a:bodyPr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endParaRPr lang="en-US" sz="1100"/>
                    </a:p>
                    <a:p>
                      <a:pPr>
                        <a:lnSpc>
                          <a:spcPts val="2800"/>
                        </a:lnSpc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Roboto"/>
                        </a:rPr>
                        <a:t>  3</a:t>
                      </a:r>
                    </a:p>
                    <a:p>
                      <a:pPr>
                        <a:lnSpc>
                          <a:spcPts val="2800"/>
                        </a:lnSpc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Roboto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endParaRPr lang="en-US" sz="1100"/>
                    </a:p>
                    <a:p>
                      <a:pPr>
                        <a:lnSpc>
                          <a:spcPts val="2800"/>
                        </a:lnSpc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Roboto"/>
                        </a:rPr>
                        <a:t>  Phạm Duy Vũ</a:t>
                      </a:r>
                    </a:p>
                    <a:p>
                      <a:pPr>
                        <a:lnSpc>
                          <a:spcPts val="2800"/>
                        </a:lnSpc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Roboto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Roboto"/>
                        </a:rPr>
                        <a:t>  20000445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10665">
                <a:tc>
                  <a:txBody>
                    <a:bodyPr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endParaRPr lang="en-US" sz="1100"/>
                    </a:p>
                    <a:p>
                      <a:pPr>
                        <a:lnSpc>
                          <a:spcPts val="2800"/>
                        </a:lnSpc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Roboto"/>
                        </a:rPr>
                        <a:t>  4</a:t>
                      </a:r>
                    </a:p>
                    <a:p>
                      <a:pPr>
                        <a:lnSpc>
                          <a:spcPts val="2800"/>
                        </a:lnSpc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Roboto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Roboto"/>
                        </a:rPr>
                        <a:t>Nguyễn Bá Điền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  <a:p>
                      <a:pPr>
                        <a:lnSpc>
                          <a:spcPts val="1679"/>
                        </a:lnSpc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Roboto"/>
                        </a:rPr>
                        <a:t>   </a:t>
                      </a:r>
                    </a:p>
                    <a:p>
                      <a:pPr>
                        <a:lnSpc>
                          <a:spcPts val="1679"/>
                        </a:lnSpc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Roboto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0" name="TextBox 10"/>
          <p:cNvSpPr txBox="1"/>
          <p:nvPr/>
        </p:nvSpPr>
        <p:spPr>
          <a:xfrm>
            <a:off x="248321" y="1337453"/>
            <a:ext cx="10024584" cy="18575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78"/>
              </a:lnSpc>
            </a:pPr>
            <a:r>
              <a:rPr lang="en-US" sz="5341">
                <a:solidFill>
                  <a:srgbClr val="00384D"/>
                </a:solidFill>
                <a:latin typeface="Raleway 1 Bold"/>
              </a:rPr>
              <a:t>MEMBERS OF THE GROUP</a:t>
            </a:r>
          </a:p>
          <a:p>
            <a:pPr>
              <a:lnSpc>
                <a:spcPts val="7478"/>
              </a:lnSpc>
              <a:spcBef>
                <a:spcPct val="0"/>
              </a:spcBef>
            </a:pPr>
            <a:endParaRPr lang="en-US" sz="5341">
              <a:solidFill>
                <a:srgbClr val="00384D"/>
              </a:solidFill>
              <a:latin typeface="Raleway 1 Bold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F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478819" y="-1129396"/>
            <a:ext cx="22532810" cy="2100252"/>
            <a:chOff x="0" y="0"/>
            <a:chExt cx="5934567" cy="55315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934567" cy="553153"/>
            </a:xfrm>
            <a:custGeom>
              <a:avLst/>
              <a:gdLst/>
              <a:ahLst/>
              <a:cxnLst/>
              <a:rect l="l" t="t" r="r" b="b"/>
              <a:pathLst>
                <a:path w="5934567" h="553153">
                  <a:moveTo>
                    <a:pt x="0" y="0"/>
                  </a:moveTo>
                  <a:lnTo>
                    <a:pt x="5934567" y="0"/>
                  </a:lnTo>
                  <a:lnTo>
                    <a:pt x="5934567" y="553153"/>
                  </a:lnTo>
                  <a:lnTo>
                    <a:pt x="0" y="553153"/>
                  </a:lnTo>
                  <a:close/>
                </a:path>
              </a:pathLst>
            </a:custGeom>
            <a:solidFill>
              <a:srgbClr val="272B6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3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028700" y="8902594"/>
            <a:ext cx="2008504" cy="1099200"/>
          </a:xfrm>
          <a:custGeom>
            <a:avLst/>
            <a:gdLst/>
            <a:ahLst/>
            <a:cxnLst/>
            <a:rect l="l" t="t" r="r" b="b"/>
            <a:pathLst>
              <a:path w="2008504" h="1099200">
                <a:moveTo>
                  <a:pt x="0" y="0"/>
                </a:moveTo>
                <a:lnTo>
                  <a:pt x="2008504" y="0"/>
                </a:lnTo>
                <a:lnTo>
                  <a:pt x="2008504" y="1099199"/>
                </a:lnTo>
                <a:lnTo>
                  <a:pt x="0" y="10991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5366578" y="8902594"/>
            <a:ext cx="2008504" cy="1099200"/>
          </a:xfrm>
          <a:custGeom>
            <a:avLst/>
            <a:gdLst/>
            <a:ahLst/>
            <a:cxnLst/>
            <a:rect l="l" t="t" r="r" b="b"/>
            <a:pathLst>
              <a:path w="2008504" h="1099200">
                <a:moveTo>
                  <a:pt x="0" y="0"/>
                </a:moveTo>
                <a:lnTo>
                  <a:pt x="2008504" y="0"/>
                </a:lnTo>
                <a:lnTo>
                  <a:pt x="2008504" y="1099199"/>
                </a:lnTo>
                <a:lnTo>
                  <a:pt x="0" y="10991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157787" y="2390654"/>
            <a:ext cx="7635465" cy="6219901"/>
          </a:xfrm>
          <a:custGeom>
            <a:avLst/>
            <a:gdLst/>
            <a:ahLst/>
            <a:cxnLst/>
            <a:rect l="l" t="t" r="r" b="b"/>
            <a:pathLst>
              <a:path w="7635465" h="6219901">
                <a:moveTo>
                  <a:pt x="0" y="0"/>
                </a:moveTo>
                <a:lnTo>
                  <a:pt x="7635464" y="0"/>
                </a:lnTo>
                <a:lnTo>
                  <a:pt x="7635464" y="6219901"/>
                </a:lnTo>
                <a:lnTo>
                  <a:pt x="0" y="621990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aphicFrame>
        <p:nvGraphicFramePr>
          <p:cNvPr id="8" name="Table 8"/>
          <p:cNvGraphicFramePr>
            <a:graphicFrameLocks noGrp="1"/>
          </p:cNvGraphicFramePr>
          <p:nvPr/>
        </p:nvGraphicFramePr>
        <p:xfrm>
          <a:off x="9944100" y="2706869"/>
          <a:ext cx="7315200" cy="5688437"/>
        </p:xfrm>
        <a:graphic>
          <a:graphicData uri="http://schemas.openxmlformats.org/drawingml/2006/table">
            <a:tbl>
              <a:tblPr/>
              <a:tblGrid>
                <a:gridCol w="7315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20838"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Roboto"/>
                        </a:rPr>
                        <a:t>This code is drawing a bar chart of the 10 countries with the most customers.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56189"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Roboto"/>
                        </a:rPr>
                        <a:t>Filtered_data.Country.value_counts() returns a Pandas String object containing the total number of unique values ​​in the 'Country' column of the 'filtered_data' DataFrame.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20838"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Roboto"/>
                        </a:rPr>
                        <a:t>[:10] is used to trim the first 10 values ​​of the Series object.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20838"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Roboto"/>
                        </a:rPr>
                        <a:t>.plot(kind='bar') is used to plot a sliced ​​Series object as a bar chart.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69734"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Roboto"/>
                        </a:rPr>
                        <a:t>The type parameter is set to 'bar' to determine the chart type.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9" name="TextBox 9"/>
          <p:cNvSpPr txBox="1"/>
          <p:nvPr/>
        </p:nvSpPr>
        <p:spPr>
          <a:xfrm>
            <a:off x="683620" y="1707904"/>
            <a:ext cx="7008614" cy="781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39"/>
              </a:lnSpc>
            </a:pPr>
            <a:r>
              <a:rPr lang="en-US" sz="2242" spc="437">
                <a:solidFill>
                  <a:srgbClr val="000000"/>
                </a:solidFill>
                <a:latin typeface="Roboto"/>
              </a:rPr>
              <a:t>- DETAILED INFORMATION ABOUT DATA</a:t>
            </a:r>
          </a:p>
          <a:p>
            <a:pPr algn="ctr">
              <a:lnSpc>
                <a:spcPts val="3139"/>
              </a:lnSpc>
              <a:spcBef>
                <a:spcPct val="0"/>
              </a:spcBef>
            </a:pPr>
            <a:endParaRPr lang="en-US" sz="2242" spc="437">
              <a:solidFill>
                <a:srgbClr val="000000"/>
              </a:solidFill>
              <a:latin typeface="Roboto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F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478819" y="-1129396"/>
            <a:ext cx="22532810" cy="2100252"/>
            <a:chOff x="0" y="0"/>
            <a:chExt cx="5934567" cy="55315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934567" cy="553153"/>
            </a:xfrm>
            <a:custGeom>
              <a:avLst/>
              <a:gdLst/>
              <a:ahLst/>
              <a:cxnLst/>
              <a:rect l="l" t="t" r="r" b="b"/>
              <a:pathLst>
                <a:path w="5934567" h="553153">
                  <a:moveTo>
                    <a:pt x="0" y="0"/>
                  </a:moveTo>
                  <a:lnTo>
                    <a:pt x="5934567" y="0"/>
                  </a:lnTo>
                  <a:lnTo>
                    <a:pt x="5934567" y="553153"/>
                  </a:lnTo>
                  <a:lnTo>
                    <a:pt x="0" y="553153"/>
                  </a:lnTo>
                  <a:close/>
                </a:path>
              </a:pathLst>
            </a:custGeom>
            <a:solidFill>
              <a:srgbClr val="272B6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3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028700" y="8902594"/>
            <a:ext cx="2008504" cy="1099200"/>
          </a:xfrm>
          <a:custGeom>
            <a:avLst/>
            <a:gdLst/>
            <a:ahLst/>
            <a:cxnLst/>
            <a:rect l="l" t="t" r="r" b="b"/>
            <a:pathLst>
              <a:path w="2008504" h="1099200">
                <a:moveTo>
                  <a:pt x="0" y="0"/>
                </a:moveTo>
                <a:lnTo>
                  <a:pt x="2008504" y="0"/>
                </a:lnTo>
                <a:lnTo>
                  <a:pt x="2008504" y="1099199"/>
                </a:lnTo>
                <a:lnTo>
                  <a:pt x="0" y="10991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5366578" y="8902594"/>
            <a:ext cx="2008504" cy="1099200"/>
          </a:xfrm>
          <a:custGeom>
            <a:avLst/>
            <a:gdLst/>
            <a:ahLst/>
            <a:cxnLst/>
            <a:rect l="l" t="t" r="r" b="b"/>
            <a:pathLst>
              <a:path w="2008504" h="1099200">
                <a:moveTo>
                  <a:pt x="0" y="0"/>
                </a:moveTo>
                <a:lnTo>
                  <a:pt x="2008504" y="0"/>
                </a:lnTo>
                <a:lnTo>
                  <a:pt x="2008504" y="1099199"/>
                </a:lnTo>
                <a:lnTo>
                  <a:pt x="0" y="10991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405038" y="2794443"/>
            <a:ext cx="8233573" cy="5572084"/>
          </a:xfrm>
          <a:custGeom>
            <a:avLst/>
            <a:gdLst/>
            <a:ahLst/>
            <a:cxnLst/>
            <a:rect l="l" t="t" r="r" b="b"/>
            <a:pathLst>
              <a:path w="8233573" h="5572084">
                <a:moveTo>
                  <a:pt x="0" y="0"/>
                </a:moveTo>
                <a:lnTo>
                  <a:pt x="8233573" y="0"/>
                </a:lnTo>
                <a:lnTo>
                  <a:pt x="8233573" y="5572084"/>
                </a:lnTo>
                <a:lnTo>
                  <a:pt x="0" y="557208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9707642" y="2794443"/>
            <a:ext cx="8167167" cy="5572084"/>
          </a:xfrm>
          <a:custGeom>
            <a:avLst/>
            <a:gdLst/>
            <a:ahLst/>
            <a:cxnLst/>
            <a:rect l="l" t="t" r="r" b="b"/>
            <a:pathLst>
              <a:path w="8167167" h="5572084">
                <a:moveTo>
                  <a:pt x="0" y="0"/>
                </a:moveTo>
                <a:lnTo>
                  <a:pt x="8167167" y="0"/>
                </a:lnTo>
                <a:lnTo>
                  <a:pt x="8167167" y="5572084"/>
                </a:lnTo>
                <a:lnTo>
                  <a:pt x="0" y="557208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1310919" y="1447802"/>
            <a:ext cx="6101358" cy="781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39"/>
              </a:lnSpc>
            </a:pPr>
            <a:endParaRPr/>
          </a:p>
          <a:p>
            <a:pPr algn="ctr">
              <a:lnSpc>
                <a:spcPts val="3139"/>
              </a:lnSpc>
              <a:spcBef>
                <a:spcPct val="0"/>
              </a:spcBef>
            </a:pPr>
            <a:r>
              <a:rPr lang="en-US" sz="2242" spc="437">
                <a:solidFill>
                  <a:srgbClr val="000000"/>
                </a:solidFill>
                <a:latin typeface="Roboto"/>
              </a:rPr>
              <a:t>- Describes data in DataFrame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192709" y="1479808"/>
            <a:ext cx="5551438" cy="781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39"/>
              </a:lnSpc>
            </a:pPr>
            <a:endParaRPr/>
          </a:p>
          <a:p>
            <a:pPr algn="ctr">
              <a:lnSpc>
                <a:spcPts val="3139"/>
              </a:lnSpc>
              <a:spcBef>
                <a:spcPct val="0"/>
              </a:spcBef>
            </a:pPr>
            <a:r>
              <a:rPr lang="en-US" sz="2242" spc="437">
                <a:solidFill>
                  <a:srgbClr val="000000"/>
                </a:solidFill>
                <a:latin typeface="Roboto"/>
              </a:rPr>
              <a:t>- Filter necessary columns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F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478819" y="-1129396"/>
            <a:ext cx="22532810" cy="2100252"/>
            <a:chOff x="0" y="0"/>
            <a:chExt cx="5934567" cy="55315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934567" cy="553153"/>
            </a:xfrm>
            <a:custGeom>
              <a:avLst/>
              <a:gdLst/>
              <a:ahLst/>
              <a:cxnLst/>
              <a:rect l="l" t="t" r="r" b="b"/>
              <a:pathLst>
                <a:path w="5934567" h="553153">
                  <a:moveTo>
                    <a:pt x="0" y="0"/>
                  </a:moveTo>
                  <a:lnTo>
                    <a:pt x="5934567" y="0"/>
                  </a:lnTo>
                  <a:lnTo>
                    <a:pt x="5934567" y="553153"/>
                  </a:lnTo>
                  <a:lnTo>
                    <a:pt x="0" y="553153"/>
                  </a:lnTo>
                  <a:close/>
                </a:path>
              </a:pathLst>
            </a:custGeom>
            <a:solidFill>
              <a:srgbClr val="272B6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3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5366578" y="1219206"/>
            <a:ext cx="2008504" cy="1099200"/>
          </a:xfrm>
          <a:custGeom>
            <a:avLst/>
            <a:gdLst/>
            <a:ahLst/>
            <a:cxnLst/>
            <a:rect l="l" t="t" r="r" b="b"/>
            <a:pathLst>
              <a:path w="2008504" h="1099200">
                <a:moveTo>
                  <a:pt x="0" y="0"/>
                </a:moveTo>
                <a:lnTo>
                  <a:pt x="2008504" y="0"/>
                </a:lnTo>
                <a:lnTo>
                  <a:pt x="2008504" y="1099200"/>
                </a:lnTo>
                <a:lnTo>
                  <a:pt x="0" y="10992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5366578" y="8902594"/>
            <a:ext cx="2008504" cy="1099200"/>
          </a:xfrm>
          <a:custGeom>
            <a:avLst/>
            <a:gdLst/>
            <a:ahLst/>
            <a:cxnLst/>
            <a:rect l="l" t="t" r="r" b="b"/>
            <a:pathLst>
              <a:path w="2008504" h="1099200">
                <a:moveTo>
                  <a:pt x="0" y="0"/>
                </a:moveTo>
                <a:lnTo>
                  <a:pt x="2008504" y="0"/>
                </a:lnTo>
                <a:lnTo>
                  <a:pt x="2008504" y="1099199"/>
                </a:lnTo>
                <a:lnTo>
                  <a:pt x="0" y="10991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769478" y="1833289"/>
            <a:ext cx="10847405" cy="5244002"/>
          </a:xfrm>
          <a:custGeom>
            <a:avLst/>
            <a:gdLst/>
            <a:ahLst/>
            <a:cxnLst/>
            <a:rect l="l" t="t" r="r" b="b"/>
            <a:pathLst>
              <a:path w="10847405" h="5244002">
                <a:moveTo>
                  <a:pt x="0" y="0"/>
                </a:moveTo>
                <a:lnTo>
                  <a:pt x="10847405" y="0"/>
                </a:lnTo>
                <a:lnTo>
                  <a:pt x="10847405" y="5244002"/>
                </a:lnTo>
                <a:lnTo>
                  <a:pt x="0" y="52440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662702" y="8082123"/>
            <a:ext cx="11060956" cy="1919670"/>
          </a:xfrm>
          <a:custGeom>
            <a:avLst/>
            <a:gdLst/>
            <a:ahLst/>
            <a:cxnLst/>
            <a:rect l="l" t="t" r="r" b="b"/>
            <a:pathLst>
              <a:path w="11060956" h="1919670">
                <a:moveTo>
                  <a:pt x="0" y="0"/>
                </a:moveTo>
                <a:lnTo>
                  <a:pt x="11060956" y="0"/>
                </a:lnTo>
                <a:lnTo>
                  <a:pt x="11060956" y="1919670"/>
                </a:lnTo>
                <a:lnTo>
                  <a:pt x="0" y="191967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590438" y="1162056"/>
            <a:ext cx="4900166" cy="390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84201" lvl="1" indent="-242101" algn="ctr">
              <a:lnSpc>
                <a:spcPts val="3139"/>
              </a:lnSpc>
              <a:buFont typeface="Arial"/>
              <a:buChar char="•"/>
            </a:pPr>
            <a:r>
              <a:rPr lang="en-US" sz="2242" spc="437">
                <a:solidFill>
                  <a:srgbClr val="000000"/>
                </a:solidFill>
                <a:latin typeface="Roboto"/>
              </a:rPr>
              <a:t>-CREATE TOTAL COLUMN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90438" y="7458701"/>
            <a:ext cx="6211044" cy="781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84201" lvl="1" indent="-242101" algn="ctr">
              <a:lnSpc>
                <a:spcPts val="3139"/>
              </a:lnSpc>
              <a:buFont typeface="Arial"/>
              <a:buChar char="•"/>
            </a:pPr>
            <a:r>
              <a:rPr lang="en-US" sz="2242" spc="437">
                <a:solidFill>
                  <a:srgbClr val="000000"/>
                </a:solidFill>
                <a:latin typeface="Roboto"/>
              </a:rPr>
              <a:t>FIND MIN, MAX IN INVOICEDATE</a:t>
            </a:r>
          </a:p>
          <a:p>
            <a:pPr algn="ctr">
              <a:lnSpc>
                <a:spcPts val="3139"/>
              </a:lnSpc>
              <a:spcBef>
                <a:spcPct val="0"/>
              </a:spcBef>
            </a:pPr>
            <a:endParaRPr lang="en-US" sz="2242" spc="437">
              <a:solidFill>
                <a:srgbClr val="000000"/>
              </a:solidFill>
              <a:latin typeface="Roboto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F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478819" y="-1129396"/>
            <a:ext cx="22532810" cy="2100252"/>
            <a:chOff x="0" y="0"/>
            <a:chExt cx="5934567" cy="55315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934567" cy="553153"/>
            </a:xfrm>
            <a:custGeom>
              <a:avLst/>
              <a:gdLst/>
              <a:ahLst/>
              <a:cxnLst/>
              <a:rect l="l" t="t" r="r" b="b"/>
              <a:pathLst>
                <a:path w="5934567" h="553153">
                  <a:moveTo>
                    <a:pt x="0" y="0"/>
                  </a:moveTo>
                  <a:lnTo>
                    <a:pt x="5934567" y="0"/>
                  </a:lnTo>
                  <a:lnTo>
                    <a:pt x="5934567" y="553153"/>
                  </a:lnTo>
                  <a:lnTo>
                    <a:pt x="0" y="553153"/>
                  </a:lnTo>
                  <a:close/>
                </a:path>
              </a:pathLst>
            </a:custGeom>
            <a:solidFill>
              <a:srgbClr val="272B6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3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798164" y="9055319"/>
            <a:ext cx="2008504" cy="1099200"/>
          </a:xfrm>
          <a:custGeom>
            <a:avLst/>
            <a:gdLst/>
            <a:ahLst/>
            <a:cxnLst/>
            <a:rect l="l" t="t" r="r" b="b"/>
            <a:pathLst>
              <a:path w="2008504" h="1099200">
                <a:moveTo>
                  <a:pt x="0" y="0"/>
                </a:moveTo>
                <a:lnTo>
                  <a:pt x="2008504" y="0"/>
                </a:lnTo>
                <a:lnTo>
                  <a:pt x="2008504" y="1099200"/>
                </a:lnTo>
                <a:lnTo>
                  <a:pt x="0" y="10992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5366578" y="8902594"/>
            <a:ext cx="2008504" cy="1099200"/>
          </a:xfrm>
          <a:custGeom>
            <a:avLst/>
            <a:gdLst/>
            <a:ahLst/>
            <a:cxnLst/>
            <a:rect l="l" t="t" r="r" b="b"/>
            <a:pathLst>
              <a:path w="2008504" h="1099200">
                <a:moveTo>
                  <a:pt x="0" y="0"/>
                </a:moveTo>
                <a:lnTo>
                  <a:pt x="2008504" y="0"/>
                </a:lnTo>
                <a:lnTo>
                  <a:pt x="2008504" y="1099199"/>
                </a:lnTo>
                <a:lnTo>
                  <a:pt x="0" y="10991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3293994" y="1937342"/>
            <a:ext cx="10414510" cy="6836191"/>
          </a:xfrm>
          <a:custGeom>
            <a:avLst/>
            <a:gdLst/>
            <a:ahLst/>
            <a:cxnLst/>
            <a:rect l="l" t="t" r="r" b="b"/>
            <a:pathLst>
              <a:path w="10414510" h="6836191">
                <a:moveTo>
                  <a:pt x="0" y="0"/>
                </a:moveTo>
                <a:lnTo>
                  <a:pt x="10414510" y="0"/>
                </a:lnTo>
                <a:lnTo>
                  <a:pt x="10414510" y="6836191"/>
                </a:lnTo>
                <a:lnTo>
                  <a:pt x="0" y="683619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6931164" y="1033837"/>
            <a:ext cx="1964939" cy="7452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18"/>
              </a:lnSpc>
              <a:spcBef>
                <a:spcPct val="0"/>
              </a:spcBef>
            </a:pPr>
            <a:r>
              <a:rPr lang="en-US" sz="4370" spc="852">
                <a:solidFill>
                  <a:srgbClr val="000000"/>
                </a:solidFill>
                <a:latin typeface="Roboto"/>
              </a:rPr>
              <a:t>- RFM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F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478819" y="-1129396"/>
            <a:ext cx="22532810" cy="2100252"/>
            <a:chOff x="0" y="0"/>
            <a:chExt cx="5934567" cy="55315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934567" cy="553153"/>
            </a:xfrm>
            <a:custGeom>
              <a:avLst/>
              <a:gdLst/>
              <a:ahLst/>
              <a:cxnLst/>
              <a:rect l="l" t="t" r="r" b="b"/>
              <a:pathLst>
                <a:path w="5934567" h="553153">
                  <a:moveTo>
                    <a:pt x="0" y="0"/>
                  </a:moveTo>
                  <a:lnTo>
                    <a:pt x="5934567" y="0"/>
                  </a:lnTo>
                  <a:lnTo>
                    <a:pt x="5934567" y="553153"/>
                  </a:lnTo>
                  <a:lnTo>
                    <a:pt x="0" y="553153"/>
                  </a:lnTo>
                  <a:close/>
                </a:path>
              </a:pathLst>
            </a:custGeom>
            <a:solidFill>
              <a:srgbClr val="272B6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3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798164" y="9055319"/>
            <a:ext cx="2008504" cy="1099200"/>
          </a:xfrm>
          <a:custGeom>
            <a:avLst/>
            <a:gdLst/>
            <a:ahLst/>
            <a:cxnLst/>
            <a:rect l="l" t="t" r="r" b="b"/>
            <a:pathLst>
              <a:path w="2008504" h="1099200">
                <a:moveTo>
                  <a:pt x="0" y="0"/>
                </a:moveTo>
                <a:lnTo>
                  <a:pt x="2008504" y="0"/>
                </a:lnTo>
                <a:lnTo>
                  <a:pt x="2008504" y="1099200"/>
                </a:lnTo>
                <a:lnTo>
                  <a:pt x="0" y="10992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5366578" y="8902594"/>
            <a:ext cx="2008504" cy="1099200"/>
          </a:xfrm>
          <a:custGeom>
            <a:avLst/>
            <a:gdLst/>
            <a:ahLst/>
            <a:cxnLst/>
            <a:rect l="l" t="t" r="r" b="b"/>
            <a:pathLst>
              <a:path w="2008504" h="1099200">
                <a:moveTo>
                  <a:pt x="0" y="0"/>
                </a:moveTo>
                <a:lnTo>
                  <a:pt x="2008504" y="0"/>
                </a:lnTo>
                <a:lnTo>
                  <a:pt x="2008504" y="1099199"/>
                </a:lnTo>
                <a:lnTo>
                  <a:pt x="0" y="10991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aphicFrame>
        <p:nvGraphicFramePr>
          <p:cNvPr id="7" name="Table 7"/>
          <p:cNvGraphicFramePr>
            <a:graphicFrameLocks noGrp="1"/>
          </p:cNvGraphicFramePr>
          <p:nvPr/>
        </p:nvGraphicFramePr>
        <p:xfrm>
          <a:off x="798164" y="1853908"/>
          <a:ext cx="7315200" cy="4943475"/>
        </p:xfrm>
        <a:graphic>
          <a:graphicData uri="http://schemas.openxmlformats.org/drawingml/2006/table">
            <a:tbl>
              <a:tblPr/>
              <a:tblGrid>
                <a:gridCol w="7315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027091"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Roboto"/>
                        </a:rPr>
                        <a:t>ID: customer identification information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1050"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Roboto"/>
                        </a:rPr>
                        <a:t>Monetary: the total amount a customer has paid to a company over the life of their purchase calculated by adding up the values ​​of all the amounts the customer has paid to the company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1050"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Roboto"/>
                        </a:rPr>
                        <a:t>Frequency: transaction frequency is calculated by dividing the total number of purchases by the time between the first and last purchases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94284"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Roboto"/>
                        </a:rPr>
                        <a:t>Recency: the time period from the last transaction minus the date the customer actually made the first transaction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8" name="Freeform 8"/>
          <p:cNvSpPr/>
          <p:nvPr/>
        </p:nvSpPr>
        <p:spPr>
          <a:xfrm>
            <a:off x="10350996" y="1318146"/>
            <a:ext cx="7169092" cy="7584448"/>
          </a:xfrm>
          <a:custGeom>
            <a:avLst/>
            <a:gdLst/>
            <a:ahLst/>
            <a:cxnLst/>
            <a:rect l="l" t="t" r="r" b="b"/>
            <a:pathLst>
              <a:path w="7169092" h="7584448">
                <a:moveTo>
                  <a:pt x="0" y="0"/>
                </a:moveTo>
                <a:lnTo>
                  <a:pt x="7169091" y="0"/>
                </a:lnTo>
                <a:lnTo>
                  <a:pt x="7169091" y="7584448"/>
                </a:lnTo>
                <a:lnTo>
                  <a:pt x="0" y="758444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536" r="-536"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F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478819" y="-1129396"/>
            <a:ext cx="22532810" cy="2100252"/>
            <a:chOff x="0" y="0"/>
            <a:chExt cx="5934567" cy="55315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934567" cy="553153"/>
            </a:xfrm>
            <a:custGeom>
              <a:avLst/>
              <a:gdLst/>
              <a:ahLst/>
              <a:cxnLst/>
              <a:rect l="l" t="t" r="r" b="b"/>
              <a:pathLst>
                <a:path w="5934567" h="553153">
                  <a:moveTo>
                    <a:pt x="0" y="0"/>
                  </a:moveTo>
                  <a:lnTo>
                    <a:pt x="5934567" y="0"/>
                  </a:lnTo>
                  <a:lnTo>
                    <a:pt x="5934567" y="553153"/>
                  </a:lnTo>
                  <a:lnTo>
                    <a:pt x="0" y="553153"/>
                  </a:lnTo>
                  <a:close/>
                </a:path>
              </a:pathLst>
            </a:custGeom>
            <a:solidFill>
              <a:srgbClr val="272B6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3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798164" y="9055319"/>
            <a:ext cx="2008504" cy="1099200"/>
          </a:xfrm>
          <a:custGeom>
            <a:avLst/>
            <a:gdLst/>
            <a:ahLst/>
            <a:cxnLst/>
            <a:rect l="l" t="t" r="r" b="b"/>
            <a:pathLst>
              <a:path w="2008504" h="1099200">
                <a:moveTo>
                  <a:pt x="0" y="0"/>
                </a:moveTo>
                <a:lnTo>
                  <a:pt x="2008504" y="0"/>
                </a:lnTo>
                <a:lnTo>
                  <a:pt x="2008504" y="1099200"/>
                </a:lnTo>
                <a:lnTo>
                  <a:pt x="0" y="10992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5366578" y="8902594"/>
            <a:ext cx="2008504" cy="1099200"/>
          </a:xfrm>
          <a:custGeom>
            <a:avLst/>
            <a:gdLst/>
            <a:ahLst/>
            <a:cxnLst/>
            <a:rect l="l" t="t" r="r" b="b"/>
            <a:pathLst>
              <a:path w="2008504" h="1099200">
                <a:moveTo>
                  <a:pt x="0" y="0"/>
                </a:moveTo>
                <a:lnTo>
                  <a:pt x="2008504" y="0"/>
                </a:lnTo>
                <a:lnTo>
                  <a:pt x="2008504" y="1099199"/>
                </a:lnTo>
                <a:lnTo>
                  <a:pt x="0" y="10991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2848201" y="2132525"/>
            <a:ext cx="11878771" cy="6770069"/>
          </a:xfrm>
          <a:custGeom>
            <a:avLst/>
            <a:gdLst/>
            <a:ahLst/>
            <a:cxnLst/>
            <a:rect l="l" t="t" r="r" b="b"/>
            <a:pathLst>
              <a:path w="11878771" h="6770069">
                <a:moveTo>
                  <a:pt x="0" y="0"/>
                </a:moveTo>
                <a:lnTo>
                  <a:pt x="11878771" y="0"/>
                </a:lnTo>
                <a:lnTo>
                  <a:pt x="11878771" y="6770069"/>
                </a:lnTo>
                <a:lnTo>
                  <a:pt x="0" y="677006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3705701" y="1246890"/>
            <a:ext cx="10163770" cy="1066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spc="585">
                <a:solidFill>
                  <a:srgbClr val="000000"/>
                </a:solidFill>
                <a:latin typeface="Roboto"/>
              </a:rPr>
              <a:t>- QUANTUM CALCULATION OF RFM VALUES</a:t>
            </a:r>
          </a:p>
          <a:p>
            <a:pPr algn="ctr">
              <a:lnSpc>
                <a:spcPts val="4200"/>
              </a:lnSpc>
              <a:spcBef>
                <a:spcPct val="0"/>
              </a:spcBef>
            </a:pPr>
            <a:endParaRPr lang="en-US" sz="3000" spc="585">
              <a:solidFill>
                <a:srgbClr val="000000"/>
              </a:solidFill>
              <a:latin typeface="Roboto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F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478819" y="-1129396"/>
            <a:ext cx="22532810" cy="2100252"/>
            <a:chOff x="0" y="0"/>
            <a:chExt cx="5934567" cy="55315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934567" cy="553153"/>
            </a:xfrm>
            <a:custGeom>
              <a:avLst/>
              <a:gdLst/>
              <a:ahLst/>
              <a:cxnLst/>
              <a:rect l="l" t="t" r="r" b="b"/>
              <a:pathLst>
                <a:path w="5934567" h="553153">
                  <a:moveTo>
                    <a:pt x="0" y="0"/>
                  </a:moveTo>
                  <a:lnTo>
                    <a:pt x="5934567" y="0"/>
                  </a:lnTo>
                  <a:lnTo>
                    <a:pt x="5934567" y="553153"/>
                  </a:lnTo>
                  <a:lnTo>
                    <a:pt x="0" y="553153"/>
                  </a:lnTo>
                  <a:close/>
                </a:path>
              </a:pathLst>
            </a:custGeom>
            <a:solidFill>
              <a:srgbClr val="272B6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3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798164" y="9055319"/>
            <a:ext cx="2008504" cy="1099200"/>
          </a:xfrm>
          <a:custGeom>
            <a:avLst/>
            <a:gdLst/>
            <a:ahLst/>
            <a:cxnLst/>
            <a:rect l="l" t="t" r="r" b="b"/>
            <a:pathLst>
              <a:path w="2008504" h="1099200">
                <a:moveTo>
                  <a:pt x="0" y="0"/>
                </a:moveTo>
                <a:lnTo>
                  <a:pt x="2008504" y="0"/>
                </a:lnTo>
                <a:lnTo>
                  <a:pt x="2008504" y="1099200"/>
                </a:lnTo>
                <a:lnTo>
                  <a:pt x="0" y="10992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5366578" y="8902594"/>
            <a:ext cx="2008504" cy="1099200"/>
          </a:xfrm>
          <a:custGeom>
            <a:avLst/>
            <a:gdLst/>
            <a:ahLst/>
            <a:cxnLst/>
            <a:rect l="l" t="t" r="r" b="b"/>
            <a:pathLst>
              <a:path w="2008504" h="1099200">
                <a:moveTo>
                  <a:pt x="0" y="0"/>
                </a:moveTo>
                <a:lnTo>
                  <a:pt x="2008504" y="0"/>
                </a:lnTo>
                <a:lnTo>
                  <a:pt x="2008504" y="1099199"/>
                </a:lnTo>
                <a:lnTo>
                  <a:pt x="0" y="10991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2294434" y="2658269"/>
            <a:ext cx="13699133" cy="6244325"/>
          </a:xfrm>
          <a:custGeom>
            <a:avLst/>
            <a:gdLst/>
            <a:ahLst/>
            <a:cxnLst/>
            <a:rect l="l" t="t" r="r" b="b"/>
            <a:pathLst>
              <a:path w="13699133" h="6244325">
                <a:moveTo>
                  <a:pt x="0" y="0"/>
                </a:moveTo>
                <a:lnTo>
                  <a:pt x="13699132" y="0"/>
                </a:lnTo>
                <a:lnTo>
                  <a:pt x="13699132" y="6244325"/>
                </a:lnTo>
                <a:lnTo>
                  <a:pt x="0" y="624432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4298764" y="971550"/>
            <a:ext cx="10156399" cy="8767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53"/>
              </a:lnSpc>
            </a:pPr>
            <a:endParaRPr/>
          </a:p>
          <a:p>
            <a:pPr algn="ctr">
              <a:lnSpc>
                <a:spcPts val="3553"/>
              </a:lnSpc>
              <a:spcBef>
                <a:spcPct val="0"/>
              </a:spcBef>
            </a:pPr>
            <a:r>
              <a:rPr lang="en-US" sz="2538" spc="494">
                <a:solidFill>
                  <a:srgbClr val="000000"/>
                </a:solidFill>
                <a:latin typeface="Roboto"/>
              </a:rPr>
              <a:t>- Filter top/best customers of the data set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478819" y="-1129396"/>
            <a:ext cx="22532810" cy="2100252"/>
            <a:chOff x="0" y="0"/>
            <a:chExt cx="5934567" cy="55315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934567" cy="553153"/>
            </a:xfrm>
            <a:custGeom>
              <a:avLst/>
              <a:gdLst/>
              <a:ahLst/>
              <a:cxnLst/>
              <a:rect l="l" t="t" r="r" b="b"/>
              <a:pathLst>
                <a:path w="5934567" h="553153">
                  <a:moveTo>
                    <a:pt x="0" y="0"/>
                  </a:moveTo>
                  <a:lnTo>
                    <a:pt x="5934567" y="0"/>
                  </a:lnTo>
                  <a:lnTo>
                    <a:pt x="5934567" y="553153"/>
                  </a:lnTo>
                  <a:lnTo>
                    <a:pt x="0" y="553153"/>
                  </a:lnTo>
                  <a:close/>
                </a:path>
              </a:pathLst>
            </a:custGeom>
            <a:solidFill>
              <a:srgbClr val="272B6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3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798164" y="9055319"/>
            <a:ext cx="2008504" cy="1099200"/>
          </a:xfrm>
          <a:custGeom>
            <a:avLst/>
            <a:gdLst/>
            <a:ahLst/>
            <a:cxnLst/>
            <a:rect l="l" t="t" r="r" b="b"/>
            <a:pathLst>
              <a:path w="2008504" h="1099200">
                <a:moveTo>
                  <a:pt x="0" y="0"/>
                </a:moveTo>
                <a:lnTo>
                  <a:pt x="2008504" y="0"/>
                </a:lnTo>
                <a:lnTo>
                  <a:pt x="2008504" y="1099200"/>
                </a:lnTo>
                <a:lnTo>
                  <a:pt x="0" y="10992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5366578" y="8902594"/>
            <a:ext cx="2008504" cy="1099200"/>
          </a:xfrm>
          <a:custGeom>
            <a:avLst/>
            <a:gdLst/>
            <a:ahLst/>
            <a:cxnLst/>
            <a:rect l="l" t="t" r="r" b="b"/>
            <a:pathLst>
              <a:path w="2008504" h="1099200">
                <a:moveTo>
                  <a:pt x="0" y="0"/>
                </a:moveTo>
                <a:lnTo>
                  <a:pt x="2008504" y="0"/>
                </a:lnTo>
                <a:lnTo>
                  <a:pt x="2008504" y="1099199"/>
                </a:lnTo>
                <a:lnTo>
                  <a:pt x="0" y="10991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E5638E57-582E-8BFF-5657-84683D5FA1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54" y="1372692"/>
            <a:ext cx="18245672" cy="789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281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478819" y="-1129396"/>
            <a:ext cx="22532810" cy="2100252"/>
            <a:chOff x="0" y="0"/>
            <a:chExt cx="5934567" cy="55315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934567" cy="553153"/>
            </a:xfrm>
            <a:custGeom>
              <a:avLst/>
              <a:gdLst/>
              <a:ahLst/>
              <a:cxnLst/>
              <a:rect l="l" t="t" r="r" b="b"/>
              <a:pathLst>
                <a:path w="5934567" h="553153">
                  <a:moveTo>
                    <a:pt x="0" y="0"/>
                  </a:moveTo>
                  <a:lnTo>
                    <a:pt x="5934567" y="0"/>
                  </a:lnTo>
                  <a:lnTo>
                    <a:pt x="5934567" y="553153"/>
                  </a:lnTo>
                  <a:lnTo>
                    <a:pt x="0" y="553153"/>
                  </a:lnTo>
                  <a:close/>
                </a:path>
              </a:pathLst>
            </a:custGeom>
            <a:solidFill>
              <a:srgbClr val="272B6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3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798164" y="9055319"/>
            <a:ext cx="2008504" cy="1099200"/>
          </a:xfrm>
          <a:custGeom>
            <a:avLst/>
            <a:gdLst/>
            <a:ahLst/>
            <a:cxnLst/>
            <a:rect l="l" t="t" r="r" b="b"/>
            <a:pathLst>
              <a:path w="2008504" h="1099200">
                <a:moveTo>
                  <a:pt x="0" y="0"/>
                </a:moveTo>
                <a:lnTo>
                  <a:pt x="2008504" y="0"/>
                </a:lnTo>
                <a:lnTo>
                  <a:pt x="2008504" y="1099200"/>
                </a:lnTo>
                <a:lnTo>
                  <a:pt x="0" y="10992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5366578" y="8902594"/>
            <a:ext cx="2008504" cy="1099200"/>
          </a:xfrm>
          <a:custGeom>
            <a:avLst/>
            <a:gdLst/>
            <a:ahLst/>
            <a:cxnLst/>
            <a:rect l="l" t="t" r="r" b="b"/>
            <a:pathLst>
              <a:path w="2008504" h="1099200">
                <a:moveTo>
                  <a:pt x="0" y="0"/>
                </a:moveTo>
                <a:lnTo>
                  <a:pt x="2008504" y="0"/>
                </a:lnTo>
                <a:lnTo>
                  <a:pt x="2008504" y="1099199"/>
                </a:lnTo>
                <a:lnTo>
                  <a:pt x="0" y="10991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DE86FF17-75B8-F574-7333-E398B4E0E0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8800" y="1187847"/>
            <a:ext cx="14630400" cy="8279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1183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F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744852" y="4419582"/>
            <a:ext cx="10749819" cy="2100252"/>
            <a:chOff x="0" y="0"/>
            <a:chExt cx="2831228" cy="55315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31228" cy="553153"/>
            </a:xfrm>
            <a:custGeom>
              <a:avLst/>
              <a:gdLst/>
              <a:ahLst/>
              <a:cxnLst/>
              <a:rect l="l" t="t" r="r" b="b"/>
              <a:pathLst>
                <a:path w="2831228" h="553153">
                  <a:moveTo>
                    <a:pt x="0" y="0"/>
                  </a:moveTo>
                  <a:lnTo>
                    <a:pt x="2831228" y="0"/>
                  </a:lnTo>
                  <a:lnTo>
                    <a:pt x="2831228" y="553153"/>
                  </a:lnTo>
                  <a:lnTo>
                    <a:pt x="0" y="553153"/>
                  </a:lnTo>
                  <a:close/>
                </a:path>
              </a:pathLst>
            </a:custGeom>
            <a:solidFill>
              <a:srgbClr val="272B6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3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2940384" y="4426295"/>
            <a:ext cx="12358756" cy="186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178"/>
              </a:lnSpc>
              <a:spcBef>
                <a:spcPct val="0"/>
              </a:spcBef>
            </a:pPr>
            <a:r>
              <a:rPr lang="en-US" sz="10841">
                <a:solidFill>
                  <a:srgbClr val="E8F0FF"/>
                </a:solidFill>
                <a:latin typeface="Raleway 1 Bold"/>
              </a:rPr>
              <a:t>THANK YOU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1010076" y="9236874"/>
            <a:ext cx="10749819" cy="2100252"/>
            <a:chOff x="0" y="0"/>
            <a:chExt cx="2831228" cy="55315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831228" cy="553153"/>
            </a:xfrm>
            <a:custGeom>
              <a:avLst/>
              <a:gdLst/>
              <a:ahLst/>
              <a:cxnLst/>
              <a:rect l="l" t="t" r="r" b="b"/>
              <a:pathLst>
                <a:path w="2831228" h="553153">
                  <a:moveTo>
                    <a:pt x="0" y="0"/>
                  </a:moveTo>
                  <a:lnTo>
                    <a:pt x="2831228" y="0"/>
                  </a:lnTo>
                  <a:lnTo>
                    <a:pt x="2831228" y="553153"/>
                  </a:lnTo>
                  <a:lnTo>
                    <a:pt x="0" y="553153"/>
                  </a:lnTo>
                  <a:close/>
                </a:path>
              </a:pathLst>
            </a:custGeom>
            <a:solidFill>
              <a:srgbClr val="272B6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3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-3341957" y="-1050126"/>
            <a:ext cx="10749819" cy="2100252"/>
            <a:chOff x="0" y="0"/>
            <a:chExt cx="2831228" cy="55315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831228" cy="553153"/>
            </a:xfrm>
            <a:custGeom>
              <a:avLst/>
              <a:gdLst/>
              <a:ahLst/>
              <a:cxnLst/>
              <a:rect l="l" t="t" r="r" b="b"/>
              <a:pathLst>
                <a:path w="2831228" h="553153">
                  <a:moveTo>
                    <a:pt x="0" y="0"/>
                  </a:moveTo>
                  <a:lnTo>
                    <a:pt x="2831228" y="0"/>
                  </a:lnTo>
                  <a:lnTo>
                    <a:pt x="2831228" y="553153"/>
                  </a:lnTo>
                  <a:lnTo>
                    <a:pt x="0" y="553153"/>
                  </a:lnTo>
                  <a:close/>
                </a:path>
              </a:pathLst>
            </a:custGeom>
            <a:solidFill>
              <a:srgbClr val="272B6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39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1324454" y="7821437"/>
            <a:ext cx="2008504" cy="1099200"/>
          </a:xfrm>
          <a:custGeom>
            <a:avLst/>
            <a:gdLst/>
            <a:ahLst/>
            <a:cxnLst/>
            <a:rect l="l" t="t" r="r" b="b"/>
            <a:pathLst>
              <a:path w="2008504" h="1099200">
                <a:moveTo>
                  <a:pt x="0" y="0"/>
                </a:moveTo>
                <a:lnTo>
                  <a:pt x="2008505" y="0"/>
                </a:lnTo>
                <a:lnTo>
                  <a:pt x="2008505" y="1099199"/>
                </a:lnTo>
                <a:lnTo>
                  <a:pt x="0" y="10991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14929161" y="1512007"/>
            <a:ext cx="2008504" cy="1099200"/>
          </a:xfrm>
          <a:custGeom>
            <a:avLst/>
            <a:gdLst/>
            <a:ahLst/>
            <a:cxnLst/>
            <a:rect l="l" t="t" r="r" b="b"/>
            <a:pathLst>
              <a:path w="2008504" h="1099200">
                <a:moveTo>
                  <a:pt x="0" y="0"/>
                </a:moveTo>
                <a:lnTo>
                  <a:pt x="2008505" y="0"/>
                </a:lnTo>
                <a:lnTo>
                  <a:pt x="2008505" y="1099200"/>
                </a:lnTo>
                <a:lnTo>
                  <a:pt x="0" y="10992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F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455414" y="8840762"/>
            <a:ext cx="10184208" cy="1087645"/>
            <a:chOff x="0" y="0"/>
            <a:chExt cx="2682261" cy="28645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682261" cy="286458"/>
            </a:xfrm>
            <a:custGeom>
              <a:avLst/>
              <a:gdLst/>
              <a:ahLst/>
              <a:cxnLst/>
              <a:rect l="l" t="t" r="r" b="b"/>
              <a:pathLst>
                <a:path w="2682261" h="286458">
                  <a:moveTo>
                    <a:pt x="0" y="0"/>
                  </a:moveTo>
                  <a:lnTo>
                    <a:pt x="2682261" y="0"/>
                  </a:lnTo>
                  <a:lnTo>
                    <a:pt x="2682261" y="286458"/>
                  </a:lnTo>
                  <a:lnTo>
                    <a:pt x="0" y="286458"/>
                  </a:lnTo>
                  <a:close/>
                </a:path>
              </a:pathLst>
            </a:custGeom>
            <a:solidFill>
              <a:srgbClr val="272B6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3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1296058" y="-478324"/>
            <a:ext cx="10184208" cy="1507024"/>
            <a:chOff x="0" y="0"/>
            <a:chExt cx="2682261" cy="39691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682261" cy="396912"/>
            </a:xfrm>
            <a:custGeom>
              <a:avLst/>
              <a:gdLst/>
              <a:ahLst/>
              <a:cxnLst/>
              <a:rect l="l" t="t" r="r" b="b"/>
              <a:pathLst>
                <a:path w="2682261" h="396912">
                  <a:moveTo>
                    <a:pt x="0" y="0"/>
                  </a:moveTo>
                  <a:lnTo>
                    <a:pt x="2682261" y="0"/>
                  </a:lnTo>
                  <a:lnTo>
                    <a:pt x="2682261" y="396912"/>
                  </a:lnTo>
                  <a:lnTo>
                    <a:pt x="0" y="396912"/>
                  </a:lnTo>
                  <a:close/>
                </a:path>
              </a:pathLst>
            </a:custGeom>
            <a:solidFill>
              <a:srgbClr val="272B6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3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1504110" y="477260"/>
            <a:ext cx="5755190" cy="8231440"/>
            <a:chOff x="0" y="0"/>
            <a:chExt cx="7673587" cy="10975254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2"/>
            <a:srcRect l="30364" r="30364"/>
            <a:stretch>
              <a:fillRect/>
            </a:stretch>
          </p:blipFill>
          <p:spPr>
            <a:xfrm>
              <a:off x="0" y="0"/>
              <a:ext cx="7673587" cy="10975254"/>
            </a:xfrm>
            <a:prstGeom prst="rect">
              <a:avLst/>
            </a:prstGeom>
          </p:spPr>
        </p:pic>
      </p:grpSp>
      <p:sp>
        <p:nvSpPr>
          <p:cNvPr id="10" name="TextBox 10"/>
          <p:cNvSpPr txBox="1"/>
          <p:nvPr/>
        </p:nvSpPr>
        <p:spPr>
          <a:xfrm>
            <a:off x="1632928" y="1693887"/>
            <a:ext cx="8393214" cy="18575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78"/>
              </a:lnSpc>
            </a:pPr>
            <a:r>
              <a:rPr lang="en-US" sz="5341">
                <a:solidFill>
                  <a:srgbClr val="00384D"/>
                </a:solidFill>
                <a:latin typeface="Raleway 1 Bold"/>
              </a:rPr>
              <a:t>GENERALITY</a:t>
            </a:r>
          </a:p>
          <a:p>
            <a:pPr>
              <a:lnSpc>
                <a:spcPts val="7478"/>
              </a:lnSpc>
              <a:spcBef>
                <a:spcPct val="0"/>
              </a:spcBef>
            </a:pPr>
            <a:endParaRPr lang="en-US" sz="5341">
              <a:solidFill>
                <a:srgbClr val="00384D"/>
              </a:solidFill>
              <a:latin typeface="Raleway 1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346144" y="3475208"/>
            <a:ext cx="7990362" cy="37985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64393" lvl="1" indent="-332196">
              <a:lnSpc>
                <a:spcPts val="4308"/>
              </a:lnSpc>
              <a:buFont typeface="Arial"/>
              <a:buChar char="•"/>
            </a:pPr>
            <a:r>
              <a:rPr lang="en-US" sz="3077">
                <a:solidFill>
                  <a:srgbClr val="00384D"/>
                </a:solidFill>
                <a:latin typeface="Raleway 1"/>
              </a:rPr>
              <a:t>PART 1: RFM ANALYSIS</a:t>
            </a:r>
          </a:p>
          <a:p>
            <a:pPr>
              <a:lnSpc>
                <a:spcPts val="4308"/>
              </a:lnSpc>
            </a:pPr>
            <a:r>
              <a:rPr lang="en-US" sz="3077">
                <a:solidFill>
                  <a:srgbClr val="00384D"/>
                </a:solidFill>
                <a:latin typeface="Raleway 1"/>
              </a:rPr>
              <a:t>          I. Learn about customer segments</a:t>
            </a:r>
          </a:p>
          <a:p>
            <a:pPr>
              <a:lnSpc>
                <a:spcPts val="4308"/>
              </a:lnSpc>
            </a:pPr>
            <a:r>
              <a:rPr lang="en-US" sz="3077">
                <a:solidFill>
                  <a:srgbClr val="00384D"/>
                </a:solidFill>
                <a:latin typeface="Raleway 1"/>
              </a:rPr>
              <a:t>          II. RFM analysis</a:t>
            </a:r>
          </a:p>
          <a:p>
            <a:pPr>
              <a:lnSpc>
                <a:spcPts val="4308"/>
              </a:lnSpc>
            </a:pPr>
            <a:r>
              <a:rPr lang="en-US" sz="3077">
                <a:solidFill>
                  <a:srgbClr val="00384D"/>
                </a:solidFill>
                <a:latin typeface="Raleway 1"/>
              </a:rPr>
              <a:t>          III. Analyze RFM for effective customer segmentation</a:t>
            </a:r>
          </a:p>
          <a:p>
            <a:pPr>
              <a:lnSpc>
                <a:spcPts val="4308"/>
              </a:lnSpc>
            </a:pPr>
            <a:endParaRPr lang="en-US" sz="3077">
              <a:solidFill>
                <a:srgbClr val="00384D"/>
              </a:solidFill>
              <a:latin typeface="Raleway 1"/>
            </a:endParaRPr>
          </a:p>
          <a:p>
            <a:pPr>
              <a:lnSpc>
                <a:spcPts val="4308"/>
              </a:lnSpc>
            </a:pPr>
            <a:endParaRPr lang="en-US" sz="3077">
              <a:solidFill>
                <a:srgbClr val="00384D"/>
              </a:solidFill>
              <a:latin typeface="Raleway 1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474794" y="6965173"/>
            <a:ext cx="5980619" cy="5408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64973" lvl="1" indent="-332486">
              <a:lnSpc>
                <a:spcPts val="4312"/>
              </a:lnSpc>
              <a:buFont typeface="Arial"/>
              <a:buChar char="•"/>
            </a:pPr>
            <a:r>
              <a:rPr lang="en-US" sz="3080">
                <a:solidFill>
                  <a:srgbClr val="00384D"/>
                </a:solidFill>
                <a:latin typeface="Raleway 1"/>
              </a:rPr>
              <a:t>PART 2: DEMO</a:t>
            </a:r>
          </a:p>
        </p:txBody>
      </p:sp>
      <p:sp>
        <p:nvSpPr>
          <p:cNvPr id="13" name="Freeform 13"/>
          <p:cNvSpPr/>
          <p:nvPr/>
        </p:nvSpPr>
        <p:spPr>
          <a:xfrm>
            <a:off x="1028700" y="8708700"/>
            <a:ext cx="2008504" cy="1099200"/>
          </a:xfrm>
          <a:custGeom>
            <a:avLst/>
            <a:gdLst/>
            <a:ahLst/>
            <a:cxnLst/>
            <a:rect l="l" t="t" r="r" b="b"/>
            <a:pathLst>
              <a:path w="2008504" h="1099200">
                <a:moveTo>
                  <a:pt x="0" y="0"/>
                </a:moveTo>
                <a:lnTo>
                  <a:pt x="2008504" y="0"/>
                </a:lnTo>
                <a:lnTo>
                  <a:pt x="2008504" y="1099200"/>
                </a:lnTo>
                <a:lnTo>
                  <a:pt x="0" y="10992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F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455414" y="8840762"/>
            <a:ext cx="10184208" cy="1087645"/>
            <a:chOff x="0" y="0"/>
            <a:chExt cx="2682261" cy="28645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682261" cy="286458"/>
            </a:xfrm>
            <a:custGeom>
              <a:avLst/>
              <a:gdLst/>
              <a:ahLst/>
              <a:cxnLst/>
              <a:rect l="l" t="t" r="r" b="b"/>
              <a:pathLst>
                <a:path w="2682261" h="286458">
                  <a:moveTo>
                    <a:pt x="0" y="0"/>
                  </a:moveTo>
                  <a:lnTo>
                    <a:pt x="2682261" y="0"/>
                  </a:lnTo>
                  <a:lnTo>
                    <a:pt x="2682261" y="286458"/>
                  </a:lnTo>
                  <a:lnTo>
                    <a:pt x="0" y="286458"/>
                  </a:lnTo>
                  <a:close/>
                </a:path>
              </a:pathLst>
            </a:custGeom>
            <a:solidFill>
              <a:srgbClr val="272B6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3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1296058" y="-478324"/>
            <a:ext cx="10184208" cy="1507024"/>
            <a:chOff x="0" y="0"/>
            <a:chExt cx="2682261" cy="39691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682261" cy="396912"/>
            </a:xfrm>
            <a:custGeom>
              <a:avLst/>
              <a:gdLst/>
              <a:ahLst/>
              <a:cxnLst/>
              <a:rect l="l" t="t" r="r" b="b"/>
              <a:pathLst>
                <a:path w="2682261" h="396912">
                  <a:moveTo>
                    <a:pt x="0" y="0"/>
                  </a:moveTo>
                  <a:lnTo>
                    <a:pt x="2682261" y="0"/>
                  </a:lnTo>
                  <a:lnTo>
                    <a:pt x="2682261" y="396912"/>
                  </a:lnTo>
                  <a:lnTo>
                    <a:pt x="0" y="396912"/>
                  </a:lnTo>
                  <a:close/>
                </a:path>
              </a:pathLst>
            </a:custGeom>
            <a:solidFill>
              <a:srgbClr val="272B6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39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4141563" y="3825973"/>
            <a:ext cx="10509568" cy="31892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89"/>
              </a:lnSpc>
            </a:pPr>
            <a:r>
              <a:rPr lang="en-US" sz="6064">
                <a:solidFill>
                  <a:srgbClr val="00384D"/>
                </a:solidFill>
                <a:latin typeface="Raleway 1 Bold"/>
              </a:rPr>
              <a:t>PART 1: RFM ANALYSIS</a:t>
            </a:r>
          </a:p>
          <a:p>
            <a:pPr>
              <a:lnSpc>
                <a:spcPts val="8489"/>
              </a:lnSpc>
            </a:pPr>
            <a:endParaRPr lang="en-US" sz="6064">
              <a:solidFill>
                <a:srgbClr val="00384D"/>
              </a:solidFill>
              <a:latin typeface="Raleway 1 Bold"/>
            </a:endParaRPr>
          </a:p>
          <a:p>
            <a:pPr>
              <a:lnSpc>
                <a:spcPts val="8489"/>
              </a:lnSpc>
            </a:pPr>
            <a:endParaRPr lang="en-US" sz="6064">
              <a:solidFill>
                <a:srgbClr val="00384D"/>
              </a:solidFill>
              <a:latin typeface="Raleway 1 Bold"/>
            </a:endParaRPr>
          </a:p>
        </p:txBody>
      </p:sp>
      <p:sp>
        <p:nvSpPr>
          <p:cNvPr id="9" name="Freeform 9"/>
          <p:cNvSpPr/>
          <p:nvPr/>
        </p:nvSpPr>
        <p:spPr>
          <a:xfrm>
            <a:off x="1028700" y="8708700"/>
            <a:ext cx="2008504" cy="1099200"/>
          </a:xfrm>
          <a:custGeom>
            <a:avLst/>
            <a:gdLst/>
            <a:ahLst/>
            <a:cxnLst/>
            <a:rect l="l" t="t" r="r" b="b"/>
            <a:pathLst>
              <a:path w="2008504" h="1099200">
                <a:moveTo>
                  <a:pt x="0" y="0"/>
                </a:moveTo>
                <a:lnTo>
                  <a:pt x="2008504" y="0"/>
                </a:lnTo>
                <a:lnTo>
                  <a:pt x="2008504" y="1099200"/>
                </a:lnTo>
                <a:lnTo>
                  <a:pt x="0" y="10992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F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844117" y="495977"/>
            <a:ext cx="10749819" cy="2100252"/>
            <a:chOff x="0" y="0"/>
            <a:chExt cx="2831228" cy="55315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31228" cy="553153"/>
            </a:xfrm>
            <a:custGeom>
              <a:avLst/>
              <a:gdLst/>
              <a:ahLst/>
              <a:cxnLst/>
              <a:rect l="l" t="t" r="r" b="b"/>
              <a:pathLst>
                <a:path w="2831228" h="553153">
                  <a:moveTo>
                    <a:pt x="0" y="0"/>
                  </a:moveTo>
                  <a:lnTo>
                    <a:pt x="2831228" y="0"/>
                  </a:lnTo>
                  <a:lnTo>
                    <a:pt x="2831228" y="553153"/>
                  </a:lnTo>
                  <a:lnTo>
                    <a:pt x="0" y="553153"/>
                  </a:lnTo>
                  <a:close/>
                </a:path>
              </a:pathLst>
            </a:custGeom>
            <a:solidFill>
              <a:srgbClr val="272B6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3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28700" y="988999"/>
            <a:ext cx="7226519" cy="8269301"/>
            <a:chOff x="0" y="0"/>
            <a:chExt cx="9635358" cy="11025735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2"/>
            <a:srcRect l="14744" r="36171"/>
            <a:stretch>
              <a:fillRect/>
            </a:stretch>
          </p:blipFill>
          <p:spPr>
            <a:xfrm>
              <a:off x="0" y="0"/>
              <a:ext cx="9635358" cy="11025735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9144000" y="2491454"/>
            <a:ext cx="8678312" cy="2635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993"/>
              </a:lnSpc>
            </a:pPr>
            <a:r>
              <a:rPr lang="en-US" sz="4995">
                <a:solidFill>
                  <a:srgbClr val="272B64"/>
                </a:solidFill>
                <a:latin typeface="Raleway 1 Bold"/>
              </a:rPr>
              <a:t> I. LEARN ABOUT CUSTOMER SEGMENTS</a:t>
            </a:r>
          </a:p>
          <a:p>
            <a:pPr>
              <a:lnSpc>
                <a:spcPts val="6993"/>
              </a:lnSpc>
              <a:spcBef>
                <a:spcPct val="0"/>
              </a:spcBef>
            </a:pPr>
            <a:endParaRPr lang="en-US" sz="4995">
              <a:solidFill>
                <a:srgbClr val="272B64"/>
              </a:solidFill>
              <a:latin typeface="Raleway 1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9058034" y="4607230"/>
            <a:ext cx="8201266" cy="1278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29630" lvl="1" indent="-264815" algn="just">
              <a:lnSpc>
                <a:spcPts val="3434"/>
              </a:lnSpc>
              <a:buFont typeface="Arial"/>
              <a:buChar char="•"/>
            </a:pPr>
            <a:r>
              <a:rPr lang="en-US" sz="2453">
                <a:solidFill>
                  <a:srgbClr val="272B64"/>
                </a:solidFill>
                <a:latin typeface="Raleway 1"/>
              </a:rPr>
              <a:t>WHAT IS CUSTOMER SEGMENTATION?</a:t>
            </a:r>
          </a:p>
          <a:p>
            <a:pPr marL="529630" lvl="1" indent="-264815" algn="just">
              <a:lnSpc>
                <a:spcPts val="3434"/>
              </a:lnSpc>
              <a:buFont typeface="Arial"/>
              <a:buChar char="•"/>
            </a:pPr>
            <a:r>
              <a:rPr lang="en-US" sz="2453">
                <a:solidFill>
                  <a:srgbClr val="272B64"/>
                </a:solidFill>
                <a:latin typeface="Raleway 1"/>
              </a:rPr>
              <a:t> POPULAR CUSTOMER SEGMENTS</a:t>
            </a:r>
          </a:p>
          <a:p>
            <a:pPr algn="just">
              <a:lnSpc>
                <a:spcPts val="3434"/>
              </a:lnSpc>
              <a:spcBef>
                <a:spcPct val="0"/>
              </a:spcBef>
            </a:pPr>
            <a:endParaRPr lang="en-US" sz="2453">
              <a:solidFill>
                <a:srgbClr val="272B64"/>
              </a:solidFill>
              <a:latin typeface="Raleway 1"/>
            </a:endParaRPr>
          </a:p>
        </p:txBody>
      </p:sp>
      <p:grpSp>
        <p:nvGrpSpPr>
          <p:cNvPr id="9" name="Group 9"/>
          <p:cNvGrpSpPr/>
          <p:nvPr/>
        </p:nvGrpSpPr>
        <p:grpSpPr>
          <a:xfrm>
            <a:off x="10966104" y="9258300"/>
            <a:ext cx="10749819" cy="2100252"/>
            <a:chOff x="0" y="0"/>
            <a:chExt cx="2831228" cy="55315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831228" cy="553153"/>
            </a:xfrm>
            <a:custGeom>
              <a:avLst/>
              <a:gdLst/>
              <a:ahLst/>
              <a:cxnLst/>
              <a:rect l="l" t="t" r="r" b="b"/>
              <a:pathLst>
                <a:path w="2831228" h="553153">
                  <a:moveTo>
                    <a:pt x="0" y="0"/>
                  </a:moveTo>
                  <a:lnTo>
                    <a:pt x="2831228" y="0"/>
                  </a:lnTo>
                  <a:lnTo>
                    <a:pt x="2831228" y="553153"/>
                  </a:lnTo>
                  <a:lnTo>
                    <a:pt x="0" y="553153"/>
                  </a:lnTo>
                  <a:close/>
                </a:path>
              </a:pathLst>
            </a:custGeom>
            <a:solidFill>
              <a:srgbClr val="272B6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39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15336761" y="1028700"/>
            <a:ext cx="2008504" cy="1099200"/>
          </a:xfrm>
          <a:custGeom>
            <a:avLst/>
            <a:gdLst/>
            <a:ahLst/>
            <a:cxnLst/>
            <a:rect l="l" t="t" r="r" b="b"/>
            <a:pathLst>
              <a:path w="2008504" h="1099200">
                <a:moveTo>
                  <a:pt x="0" y="0"/>
                </a:moveTo>
                <a:lnTo>
                  <a:pt x="2008505" y="0"/>
                </a:lnTo>
                <a:lnTo>
                  <a:pt x="2008505" y="1099200"/>
                </a:lnTo>
                <a:lnTo>
                  <a:pt x="0" y="10992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F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478819" y="-1129396"/>
            <a:ext cx="22532810" cy="2100252"/>
            <a:chOff x="0" y="0"/>
            <a:chExt cx="5934567" cy="55315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934567" cy="553153"/>
            </a:xfrm>
            <a:custGeom>
              <a:avLst/>
              <a:gdLst/>
              <a:ahLst/>
              <a:cxnLst/>
              <a:rect l="l" t="t" r="r" b="b"/>
              <a:pathLst>
                <a:path w="5934567" h="553153">
                  <a:moveTo>
                    <a:pt x="0" y="0"/>
                  </a:moveTo>
                  <a:lnTo>
                    <a:pt x="5934567" y="0"/>
                  </a:lnTo>
                  <a:lnTo>
                    <a:pt x="5934567" y="553153"/>
                  </a:lnTo>
                  <a:lnTo>
                    <a:pt x="0" y="553153"/>
                  </a:lnTo>
                  <a:close/>
                </a:path>
              </a:pathLst>
            </a:custGeom>
            <a:solidFill>
              <a:srgbClr val="272B6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3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028700" y="8708700"/>
            <a:ext cx="2008504" cy="1099200"/>
          </a:xfrm>
          <a:custGeom>
            <a:avLst/>
            <a:gdLst/>
            <a:ahLst/>
            <a:cxnLst/>
            <a:rect l="l" t="t" r="r" b="b"/>
            <a:pathLst>
              <a:path w="2008504" h="1099200">
                <a:moveTo>
                  <a:pt x="0" y="0"/>
                </a:moveTo>
                <a:lnTo>
                  <a:pt x="2008504" y="0"/>
                </a:lnTo>
                <a:lnTo>
                  <a:pt x="2008504" y="1099200"/>
                </a:lnTo>
                <a:lnTo>
                  <a:pt x="0" y="10992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5254467" y="8700445"/>
            <a:ext cx="2008504" cy="1099200"/>
          </a:xfrm>
          <a:custGeom>
            <a:avLst/>
            <a:gdLst/>
            <a:ahLst/>
            <a:cxnLst/>
            <a:rect l="l" t="t" r="r" b="b"/>
            <a:pathLst>
              <a:path w="2008504" h="1099200">
                <a:moveTo>
                  <a:pt x="0" y="0"/>
                </a:moveTo>
                <a:lnTo>
                  <a:pt x="2008505" y="0"/>
                </a:lnTo>
                <a:lnTo>
                  <a:pt x="2008505" y="1099200"/>
                </a:lnTo>
                <a:lnTo>
                  <a:pt x="0" y="10992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8345159" y="3063383"/>
            <a:ext cx="9549953" cy="5094833"/>
          </a:xfrm>
          <a:custGeom>
            <a:avLst/>
            <a:gdLst/>
            <a:ahLst/>
            <a:cxnLst/>
            <a:rect l="l" t="t" r="r" b="b"/>
            <a:pathLst>
              <a:path w="9549953" h="5094833">
                <a:moveTo>
                  <a:pt x="0" y="0"/>
                </a:moveTo>
                <a:lnTo>
                  <a:pt x="9549953" y="0"/>
                </a:lnTo>
                <a:lnTo>
                  <a:pt x="9549953" y="5094833"/>
                </a:lnTo>
                <a:lnTo>
                  <a:pt x="0" y="509483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0311" r="-1681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2032952" y="1319564"/>
            <a:ext cx="14835079" cy="21027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35"/>
              </a:lnSpc>
            </a:pPr>
            <a:r>
              <a:rPr lang="en-US" sz="6025">
                <a:solidFill>
                  <a:srgbClr val="272B64"/>
                </a:solidFill>
                <a:latin typeface="Raleway 1 Bold"/>
              </a:rPr>
              <a:t>1.WHAT IS CUSTOMER SEGMENTATION</a:t>
            </a:r>
          </a:p>
          <a:p>
            <a:pPr algn="ctr">
              <a:lnSpc>
                <a:spcPts val="8435"/>
              </a:lnSpc>
              <a:spcBef>
                <a:spcPct val="0"/>
              </a:spcBef>
            </a:pPr>
            <a:endParaRPr lang="en-US" sz="6025">
              <a:solidFill>
                <a:srgbClr val="272B64"/>
              </a:solidFill>
              <a:latin typeface="Raleway 1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555917" y="3139229"/>
            <a:ext cx="7035454" cy="4641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80"/>
              </a:lnSpc>
            </a:pPr>
            <a:r>
              <a:rPr lang="en-US" sz="3271">
                <a:solidFill>
                  <a:srgbClr val="272B64"/>
                </a:solidFill>
                <a:latin typeface="Raleway 1"/>
              </a:rPr>
              <a:t>Customer segmentation is a group of customers divided according to specific characteristics. Each different customer segment will have different characteristics and purchasing behaviors, affecting the business strategy of the enterprise.</a:t>
            </a:r>
          </a:p>
          <a:p>
            <a:pPr>
              <a:lnSpc>
                <a:spcPts val="4580"/>
              </a:lnSpc>
              <a:spcBef>
                <a:spcPct val="0"/>
              </a:spcBef>
            </a:pPr>
            <a:endParaRPr lang="en-US" sz="3271">
              <a:solidFill>
                <a:srgbClr val="272B64"/>
              </a:solidFill>
              <a:latin typeface="Raleway 1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F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50723" y="7920378"/>
            <a:ext cx="10749819" cy="2100252"/>
            <a:chOff x="0" y="0"/>
            <a:chExt cx="2831228" cy="55315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31228" cy="553153"/>
            </a:xfrm>
            <a:custGeom>
              <a:avLst/>
              <a:gdLst/>
              <a:ahLst/>
              <a:cxnLst/>
              <a:rect l="l" t="t" r="r" b="b"/>
              <a:pathLst>
                <a:path w="2831228" h="553153">
                  <a:moveTo>
                    <a:pt x="0" y="0"/>
                  </a:moveTo>
                  <a:lnTo>
                    <a:pt x="2831228" y="0"/>
                  </a:lnTo>
                  <a:lnTo>
                    <a:pt x="2831228" y="553153"/>
                  </a:lnTo>
                  <a:lnTo>
                    <a:pt x="0" y="553153"/>
                  </a:lnTo>
                  <a:close/>
                </a:path>
              </a:pathLst>
            </a:custGeom>
            <a:solidFill>
              <a:srgbClr val="272B6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3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1294243" y="-1071552"/>
            <a:ext cx="21015838" cy="2100252"/>
            <a:chOff x="0" y="0"/>
            <a:chExt cx="5535036" cy="55315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535036" cy="553153"/>
            </a:xfrm>
            <a:custGeom>
              <a:avLst/>
              <a:gdLst/>
              <a:ahLst/>
              <a:cxnLst/>
              <a:rect l="l" t="t" r="r" b="b"/>
              <a:pathLst>
                <a:path w="5535036" h="553153">
                  <a:moveTo>
                    <a:pt x="0" y="0"/>
                  </a:moveTo>
                  <a:lnTo>
                    <a:pt x="5535036" y="0"/>
                  </a:lnTo>
                  <a:lnTo>
                    <a:pt x="5535036" y="553153"/>
                  </a:lnTo>
                  <a:lnTo>
                    <a:pt x="0" y="553153"/>
                  </a:lnTo>
                  <a:close/>
                </a:path>
              </a:pathLst>
            </a:custGeom>
            <a:solidFill>
              <a:srgbClr val="272B6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3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5250796" y="8921430"/>
            <a:ext cx="2008504" cy="1099200"/>
          </a:xfrm>
          <a:custGeom>
            <a:avLst/>
            <a:gdLst/>
            <a:ahLst/>
            <a:cxnLst/>
            <a:rect l="l" t="t" r="r" b="b"/>
            <a:pathLst>
              <a:path w="2008504" h="1099200">
                <a:moveTo>
                  <a:pt x="0" y="0"/>
                </a:moveTo>
                <a:lnTo>
                  <a:pt x="2008504" y="0"/>
                </a:lnTo>
                <a:lnTo>
                  <a:pt x="2008504" y="1099200"/>
                </a:lnTo>
                <a:lnTo>
                  <a:pt x="0" y="10992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303645" y="3154212"/>
            <a:ext cx="9794395" cy="4018213"/>
          </a:xfrm>
          <a:custGeom>
            <a:avLst/>
            <a:gdLst/>
            <a:ahLst/>
            <a:cxnLst/>
            <a:rect l="l" t="t" r="r" b="b"/>
            <a:pathLst>
              <a:path w="9794395" h="4018213">
                <a:moveTo>
                  <a:pt x="0" y="0"/>
                </a:moveTo>
                <a:lnTo>
                  <a:pt x="9794396" y="0"/>
                </a:lnTo>
                <a:lnTo>
                  <a:pt x="9794396" y="4018214"/>
                </a:lnTo>
                <a:lnTo>
                  <a:pt x="0" y="40182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696034" y="1215641"/>
            <a:ext cx="13181749" cy="29692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952"/>
              </a:lnSpc>
            </a:pPr>
            <a:r>
              <a:rPr lang="en-US" sz="5680">
                <a:solidFill>
                  <a:srgbClr val="272B64"/>
                </a:solidFill>
                <a:latin typeface="Raleway 1 Bold"/>
              </a:rPr>
              <a:t>2.POPULAR CUSTOMER SEGMENTS</a:t>
            </a:r>
          </a:p>
          <a:p>
            <a:pPr>
              <a:lnSpc>
                <a:spcPts val="7952"/>
              </a:lnSpc>
            </a:pPr>
            <a:endParaRPr lang="en-US" sz="5680">
              <a:solidFill>
                <a:srgbClr val="272B64"/>
              </a:solidFill>
              <a:latin typeface="Raleway 1 Bold"/>
            </a:endParaRPr>
          </a:p>
          <a:p>
            <a:pPr>
              <a:lnSpc>
                <a:spcPts val="7952"/>
              </a:lnSpc>
              <a:spcBef>
                <a:spcPct val="0"/>
              </a:spcBef>
            </a:pPr>
            <a:endParaRPr lang="en-US" sz="5680">
              <a:solidFill>
                <a:srgbClr val="272B64"/>
              </a:solidFill>
              <a:latin typeface="Raleway 1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0299096" y="3078012"/>
            <a:ext cx="7157374" cy="10486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0208" lvl="1" indent="-320104">
              <a:lnSpc>
                <a:spcPts val="4151"/>
              </a:lnSpc>
              <a:buFont typeface="Arial"/>
              <a:buChar char="•"/>
            </a:pPr>
            <a:r>
              <a:rPr lang="en-US" sz="2965">
                <a:solidFill>
                  <a:srgbClr val="272B64"/>
                </a:solidFill>
                <a:latin typeface="Raleway 1"/>
              </a:rPr>
              <a:t>Segment customers by demographics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99096" y="4409902"/>
            <a:ext cx="7157374" cy="10486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0208" lvl="1" indent="-320104">
              <a:lnSpc>
                <a:spcPts val="4151"/>
              </a:lnSpc>
              <a:buFont typeface="Arial"/>
              <a:buChar char="•"/>
            </a:pPr>
            <a:r>
              <a:rPr lang="en-US" sz="2965">
                <a:solidFill>
                  <a:srgbClr val="272B64"/>
                </a:solidFill>
                <a:latin typeface="Raleway 1"/>
              </a:rPr>
              <a:t>Segment customers by purchasing behavior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299096" y="5830009"/>
            <a:ext cx="7157374" cy="10486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0208" lvl="1" indent="-320104">
              <a:lnSpc>
                <a:spcPts val="4151"/>
              </a:lnSpc>
              <a:buFont typeface="Arial"/>
              <a:buChar char="•"/>
            </a:pPr>
            <a:r>
              <a:rPr lang="en-US" sz="2965">
                <a:solidFill>
                  <a:srgbClr val="272B64"/>
                </a:solidFill>
                <a:latin typeface="Raleway 1"/>
              </a:rPr>
              <a:t>Segment customers according to purchase journey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299096" y="6871747"/>
            <a:ext cx="7157374" cy="10486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51"/>
              </a:lnSpc>
            </a:pPr>
            <a:endParaRPr/>
          </a:p>
          <a:p>
            <a:pPr marL="640208" lvl="1" indent="-320104">
              <a:lnSpc>
                <a:spcPts val="4151"/>
              </a:lnSpc>
              <a:buFont typeface="Arial"/>
              <a:buChar char="•"/>
            </a:pPr>
            <a:r>
              <a:rPr lang="en-US" sz="2965">
                <a:solidFill>
                  <a:srgbClr val="272B64"/>
                </a:solidFill>
                <a:latin typeface="Raleway 1"/>
              </a:rPr>
              <a:t>Segment customers by device used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F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844117" y="495977"/>
            <a:ext cx="10749819" cy="2100252"/>
            <a:chOff x="0" y="0"/>
            <a:chExt cx="2831228" cy="55315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31228" cy="553153"/>
            </a:xfrm>
            <a:custGeom>
              <a:avLst/>
              <a:gdLst/>
              <a:ahLst/>
              <a:cxnLst/>
              <a:rect l="l" t="t" r="r" b="b"/>
              <a:pathLst>
                <a:path w="2831228" h="553153">
                  <a:moveTo>
                    <a:pt x="0" y="0"/>
                  </a:moveTo>
                  <a:lnTo>
                    <a:pt x="2831228" y="0"/>
                  </a:lnTo>
                  <a:lnTo>
                    <a:pt x="2831228" y="553153"/>
                  </a:lnTo>
                  <a:lnTo>
                    <a:pt x="0" y="553153"/>
                  </a:lnTo>
                  <a:close/>
                </a:path>
              </a:pathLst>
            </a:custGeom>
            <a:solidFill>
              <a:srgbClr val="272B6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3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28700" y="988999"/>
            <a:ext cx="7226519" cy="8269301"/>
            <a:chOff x="0" y="0"/>
            <a:chExt cx="9635358" cy="11025735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2"/>
            <a:srcRect l="14744" r="36171"/>
            <a:stretch>
              <a:fillRect/>
            </a:stretch>
          </p:blipFill>
          <p:spPr>
            <a:xfrm>
              <a:off x="0" y="0"/>
              <a:ext cx="9635358" cy="11025735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9144000" y="2491454"/>
            <a:ext cx="8678312" cy="1749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993"/>
              </a:lnSpc>
            </a:pPr>
            <a:r>
              <a:rPr lang="en-US" sz="4995">
                <a:solidFill>
                  <a:srgbClr val="272B64"/>
                </a:solidFill>
                <a:latin typeface="Raleway 1 Bold"/>
              </a:rPr>
              <a:t>II. RFM ANALYSIS</a:t>
            </a:r>
          </a:p>
          <a:p>
            <a:pPr>
              <a:lnSpc>
                <a:spcPts val="6993"/>
              </a:lnSpc>
              <a:spcBef>
                <a:spcPct val="0"/>
              </a:spcBef>
            </a:pPr>
            <a:endParaRPr lang="en-US" sz="4995">
              <a:solidFill>
                <a:srgbClr val="272B64"/>
              </a:solidFill>
              <a:latin typeface="Raleway 1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8911156" y="3853041"/>
            <a:ext cx="9144000" cy="38139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90511" lvl="1" indent="-295255" algn="just">
              <a:lnSpc>
                <a:spcPts val="3829"/>
              </a:lnSpc>
              <a:buFont typeface="Arial"/>
              <a:buChar char="•"/>
            </a:pPr>
            <a:r>
              <a:rPr lang="en-US" sz="2735">
                <a:solidFill>
                  <a:srgbClr val="272B64"/>
                </a:solidFill>
                <a:latin typeface="Raleway 1"/>
              </a:rPr>
              <a:t>What is RMF?</a:t>
            </a:r>
          </a:p>
          <a:p>
            <a:pPr marL="590511" lvl="1" indent="-295255" algn="just">
              <a:lnSpc>
                <a:spcPts val="3829"/>
              </a:lnSpc>
              <a:buFont typeface="Arial"/>
              <a:buChar char="•"/>
            </a:pPr>
            <a:r>
              <a:rPr lang="en-US" sz="2735">
                <a:solidFill>
                  <a:srgbClr val="272B64"/>
                </a:solidFill>
                <a:latin typeface="Raleway 1"/>
              </a:rPr>
              <a:t>Benefits of RFM</a:t>
            </a:r>
          </a:p>
          <a:p>
            <a:pPr marL="590511" lvl="1" indent="-295255" algn="just">
              <a:lnSpc>
                <a:spcPts val="3829"/>
              </a:lnSpc>
              <a:buFont typeface="Arial"/>
              <a:buChar char="•"/>
            </a:pPr>
            <a:r>
              <a:rPr lang="en-US" sz="2735">
                <a:solidFill>
                  <a:srgbClr val="272B64"/>
                </a:solidFill>
                <a:latin typeface="Raleway 1"/>
              </a:rPr>
              <a:t>Advantages and Disadvantages of RFM</a:t>
            </a:r>
          </a:p>
          <a:p>
            <a:pPr marL="590511" lvl="1" indent="-295255" algn="just">
              <a:lnSpc>
                <a:spcPts val="3829"/>
              </a:lnSpc>
              <a:buFont typeface="Arial"/>
              <a:buChar char="•"/>
            </a:pPr>
            <a:r>
              <a:rPr lang="en-US" sz="2735">
                <a:solidFill>
                  <a:srgbClr val="272B64"/>
                </a:solidFill>
                <a:latin typeface="Raleway 1"/>
              </a:rPr>
              <a:t>The benefits of RFM bring many to businesses.</a:t>
            </a:r>
          </a:p>
          <a:p>
            <a:pPr marL="590511" lvl="1" indent="-295255" algn="just">
              <a:lnSpc>
                <a:spcPts val="3829"/>
              </a:lnSpc>
              <a:buFont typeface="Arial"/>
              <a:buChar char="•"/>
            </a:pPr>
            <a:r>
              <a:rPr lang="en-US" sz="2735">
                <a:solidFill>
                  <a:srgbClr val="272B64"/>
                </a:solidFill>
                <a:latin typeface="Raleway 1"/>
              </a:rPr>
              <a:t>Relationship between customer segmentation and RFM</a:t>
            </a:r>
          </a:p>
          <a:p>
            <a:pPr marL="590511" lvl="1" indent="-295255" algn="just">
              <a:lnSpc>
                <a:spcPts val="3829"/>
              </a:lnSpc>
              <a:buFont typeface="Arial"/>
              <a:buChar char="•"/>
            </a:pPr>
            <a:r>
              <a:rPr lang="en-US" sz="2735">
                <a:solidFill>
                  <a:srgbClr val="272B64"/>
                </a:solidFill>
                <a:latin typeface="Raleway 1"/>
              </a:rPr>
              <a:t>RFM application</a:t>
            </a:r>
          </a:p>
          <a:p>
            <a:pPr algn="just">
              <a:lnSpc>
                <a:spcPts val="3829"/>
              </a:lnSpc>
              <a:spcBef>
                <a:spcPct val="0"/>
              </a:spcBef>
            </a:pPr>
            <a:endParaRPr lang="en-US" sz="2735">
              <a:solidFill>
                <a:srgbClr val="272B64"/>
              </a:solidFill>
              <a:latin typeface="Raleway 1"/>
            </a:endParaRPr>
          </a:p>
        </p:txBody>
      </p:sp>
      <p:grpSp>
        <p:nvGrpSpPr>
          <p:cNvPr id="9" name="Group 9"/>
          <p:cNvGrpSpPr/>
          <p:nvPr/>
        </p:nvGrpSpPr>
        <p:grpSpPr>
          <a:xfrm>
            <a:off x="10966104" y="9258300"/>
            <a:ext cx="10749819" cy="2100252"/>
            <a:chOff x="0" y="0"/>
            <a:chExt cx="2831228" cy="55315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831228" cy="553153"/>
            </a:xfrm>
            <a:custGeom>
              <a:avLst/>
              <a:gdLst/>
              <a:ahLst/>
              <a:cxnLst/>
              <a:rect l="l" t="t" r="r" b="b"/>
              <a:pathLst>
                <a:path w="2831228" h="553153">
                  <a:moveTo>
                    <a:pt x="0" y="0"/>
                  </a:moveTo>
                  <a:lnTo>
                    <a:pt x="2831228" y="0"/>
                  </a:lnTo>
                  <a:lnTo>
                    <a:pt x="2831228" y="553153"/>
                  </a:lnTo>
                  <a:lnTo>
                    <a:pt x="0" y="553153"/>
                  </a:lnTo>
                  <a:close/>
                </a:path>
              </a:pathLst>
            </a:custGeom>
            <a:solidFill>
              <a:srgbClr val="272B6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39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15336761" y="1028700"/>
            <a:ext cx="2008504" cy="1099200"/>
          </a:xfrm>
          <a:custGeom>
            <a:avLst/>
            <a:gdLst/>
            <a:ahLst/>
            <a:cxnLst/>
            <a:rect l="l" t="t" r="r" b="b"/>
            <a:pathLst>
              <a:path w="2008504" h="1099200">
                <a:moveTo>
                  <a:pt x="0" y="0"/>
                </a:moveTo>
                <a:lnTo>
                  <a:pt x="2008505" y="0"/>
                </a:lnTo>
                <a:lnTo>
                  <a:pt x="2008505" y="1099200"/>
                </a:lnTo>
                <a:lnTo>
                  <a:pt x="0" y="10992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F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15946111" y="8067885"/>
            <a:ext cx="2885528" cy="1563132"/>
            <a:chOff x="0" y="0"/>
            <a:chExt cx="759975" cy="41168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59975" cy="411689"/>
            </a:xfrm>
            <a:custGeom>
              <a:avLst/>
              <a:gdLst/>
              <a:ahLst/>
              <a:cxnLst/>
              <a:rect l="l" t="t" r="r" b="b"/>
              <a:pathLst>
                <a:path w="759975" h="411689">
                  <a:moveTo>
                    <a:pt x="0" y="0"/>
                  </a:moveTo>
                  <a:lnTo>
                    <a:pt x="759975" y="0"/>
                  </a:lnTo>
                  <a:lnTo>
                    <a:pt x="759975" y="411689"/>
                  </a:lnTo>
                  <a:lnTo>
                    <a:pt x="0" y="411689"/>
                  </a:lnTo>
                  <a:close/>
                </a:path>
              </a:pathLst>
            </a:custGeom>
            <a:solidFill>
              <a:srgbClr val="272B6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3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2319007" y="-1071552"/>
            <a:ext cx="22497532" cy="2100252"/>
            <a:chOff x="0" y="0"/>
            <a:chExt cx="5925276" cy="55315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925276" cy="553153"/>
            </a:xfrm>
            <a:custGeom>
              <a:avLst/>
              <a:gdLst/>
              <a:ahLst/>
              <a:cxnLst/>
              <a:rect l="l" t="t" r="r" b="b"/>
              <a:pathLst>
                <a:path w="5925276" h="553153">
                  <a:moveTo>
                    <a:pt x="0" y="0"/>
                  </a:moveTo>
                  <a:lnTo>
                    <a:pt x="5925276" y="0"/>
                  </a:lnTo>
                  <a:lnTo>
                    <a:pt x="5925276" y="553153"/>
                  </a:lnTo>
                  <a:lnTo>
                    <a:pt x="0" y="553153"/>
                  </a:lnTo>
                  <a:close/>
                </a:path>
              </a:pathLst>
            </a:custGeom>
            <a:solidFill>
              <a:srgbClr val="272B6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3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028700" y="8681868"/>
            <a:ext cx="2008504" cy="1099200"/>
          </a:xfrm>
          <a:custGeom>
            <a:avLst/>
            <a:gdLst/>
            <a:ahLst/>
            <a:cxnLst/>
            <a:rect l="l" t="t" r="r" b="b"/>
            <a:pathLst>
              <a:path w="2008504" h="1099200">
                <a:moveTo>
                  <a:pt x="0" y="0"/>
                </a:moveTo>
                <a:lnTo>
                  <a:pt x="2008504" y="0"/>
                </a:lnTo>
                <a:lnTo>
                  <a:pt x="2008504" y="1099200"/>
                </a:lnTo>
                <a:lnTo>
                  <a:pt x="0" y="10992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9776131" y="1328277"/>
            <a:ext cx="2008504" cy="1099200"/>
          </a:xfrm>
          <a:custGeom>
            <a:avLst/>
            <a:gdLst/>
            <a:ahLst/>
            <a:cxnLst/>
            <a:rect l="l" t="t" r="r" b="b"/>
            <a:pathLst>
              <a:path w="2008504" h="1099200">
                <a:moveTo>
                  <a:pt x="0" y="0"/>
                </a:moveTo>
                <a:lnTo>
                  <a:pt x="2008504" y="0"/>
                </a:lnTo>
                <a:lnTo>
                  <a:pt x="2008504" y="1099200"/>
                </a:lnTo>
                <a:lnTo>
                  <a:pt x="0" y="10992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6439451" y="2807825"/>
            <a:ext cx="9801826" cy="5539289"/>
          </a:xfrm>
          <a:custGeom>
            <a:avLst/>
            <a:gdLst/>
            <a:ahLst/>
            <a:cxnLst/>
            <a:rect l="l" t="t" r="r" b="b"/>
            <a:pathLst>
              <a:path w="9801826" h="5539289">
                <a:moveTo>
                  <a:pt x="0" y="0"/>
                </a:moveTo>
                <a:lnTo>
                  <a:pt x="9801827" y="0"/>
                </a:lnTo>
                <a:lnTo>
                  <a:pt x="9801827" y="5539289"/>
                </a:lnTo>
                <a:lnTo>
                  <a:pt x="0" y="553928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951612" y="1591040"/>
            <a:ext cx="7267934" cy="3170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64"/>
              </a:lnSpc>
            </a:pPr>
            <a:r>
              <a:rPr lang="en-US" sz="6046">
                <a:solidFill>
                  <a:srgbClr val="272B64"/>
                </a:solidFill>
                <a:latin typeface="Raleway 1 Bold"/>
              </a:rPr>
              <a:t>1.WHAT IS RMF?</a:t>
            </a:r>
          </a:p>
          <a:p>
            <a:pPr>
              <a:lnSpc>
                <a:spcPts val="8464"/>
              </a:lnSpc>
            </a:pPr>
            <a:endParaRPr lang="en-US" sz="6046">
              <a:solidFill>
                <a:srgbClr val="272B64"/>
              </a:solidFill>
              <a:latin typeface="Raleway 1 Bold"/>
            </a:endParaRPr>
          </a:p>
          <a:p>
            <a:pPr>
              <a:lnSpc>
                <a:spcPts val="8464"/>
              </a:lnSpc>
              <a:spcBef>
                <a:spcPct val="0"/>
              </a:spcBef>
            </a:pPr>
            <a:endParaRPr lang="en-US" sz="6046">
              <a:solidFill>
                <a:srgbClr val="272B64"/>
              </a:solidFill>
              <a:latin typeface="Raleway 1 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689315" y="2833410"/>
            <a:ext cx="5384104" cy="6579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03095" lvl="1" indent="-401547">
              <a:lnSpc>
                <a:spcPts val="5207"/>
              </a:lnSpc>
              <a:buFont typeface="Arial"/>
              <a:buChar char="•"/>
            </a:pPr>
            <a:r>
              <a:rPr lang="en-US" sz="3719">
                <a:solidFill>
                  <a:srgbClr val="272B64"/>
                </a:solidFill>
                <a:latin typeface="Raleway 1"/>
              </a:rPr>
              <a:t>Recency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441363" y="3628220"/>
            <a:ext cx="4926760" cy="13176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00"/>
              </a:lnSpc>
            </a:pPr>
            <a:r>
              <a:rPr lang="en-US" sz="2500">
                <a:solidFill>
                  <a:srgbClr val="272B64"/>
                </a:solidFill>
                <a:latin typeface="Raleway 1"/>
              </a:rPr>
              <a:t>The most recent level of the transaction</a:t>
            </a:r>
          </a:p>
          <a:p>
            <a:pPr>
              <a:lnSpc>
                <a:spcPts val="3500"/>
              </a:lnSpc>
              <a:spcBef>
                <a:spcPct val="0"/>
              </a:spcBef>
            </a:pPr>
            <a:endParaRPr lang="en-US" sz="2500">
              <a:solidFill>
                <a:srgbClr val="272B64"/>
              </a:solidFill>
              <a:latin typeface="Raleway 1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689315" y="4570231"/>
            <a:ext cx="5384104" cy="6579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03095" lvl="1" indent="-401547">
              <a:lnSpc>
                <a:spcPts val="5207"/>
              </a:lnSpc>
              <a:buFont typeface="Arial"/>
              <a:buChar char="•"/>
            </a:pPr>
            <a:r>
              <a:rPr lang="en-US" sz="3719">
                <a:solidFill>
                  <a:srgbClr val="272B64"/>
                </a:solidFill>
                <a:latin typeface="Raleway 1"/>
              </a:rPr>
              <a:t>Frequency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441363" y="5323474"/>
            <a:ext cx="4926760" cy="13176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00"/>
              </a:lnSpc>
            </a:pPr>
            <a:r>
              <a:rPr lang="en-US" sz="2500">
                <a:solidFill>
                  <a:srgbClr val="272B64"/>
                </a:solidFill>
                <a:latin typeface="Raleway 1"/>
              </a:rPr>
              <a:t>Frequency of making transactions</a:t>
            </a:r>
          </a:p>
          <a:p>
            <a:pPr>
              <a:lnSpc>
                <a:spcPts val="3500"/>
              </a:lnSpc>
              <a:spcBef>
                <a:spcPct val="0"/>
              </a:spcBef>
            </a:pPr>
            <a:endParaRPr lang="en-US" sz="2500">
              <a:solidFill>
                <a:srgbClr val="272B64"/>
              </a:solidFill>
              <a:latin typeface="Raleway 1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689315" y="6437231"/>
            <a:ext cx="5906262" cy="6579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03095" lvl="1" indent="-401547">
              <a:lnSpc>
                <a:spcPts val="5207"/>
              </a:lnSpc>
              <a:buFont typeface="Arial"/>
              <a:buChar char="•"/>
            </a:pPr>
            <a:r>
              <a:rPr lang="en-US" sz="3719">
                <a:solidFill>
                  <a:srgbClr val="272B64"/>
                </a:solidFill>
                <a:latin typeface="Raleway 1"/>
              </a:rPr>
              <a:t>Monetary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441363" y="7415476"/>
            <a:ext cx="4926760" cy="8794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00"/>
              </a:lnSpc>
            </a:pPr>
            <a:r>
              <a:rPr lang="en-US" sz="2500">
                <a:solidFill>
                  <a:srgbClr val="272B64"/>
                </a:solidFill>
                <a:latin typeface="Raleway 1"/>
              </a:rPr>
              <a:t>Valuable transaction</a:t>
            </a:r>
          </a:p>
          <a:p>
            <a:pPr>
              <a:lnSpc>
                <a:spcPts val="3500"/>
              </a:lnSpc>
              <a:spcBef>
                <a:spcPct val="0"/>
              </a:spcBef>
            </a:pPr>
            <a:endParaRPr lang="en-US" sz="2500">
              <a:solidFill>
                <a:srgbClr val="272B64"/>
              </a:solidFill>
              <a:latin typeface="Raleway 1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</TotalTime>
  <Words>1106</Words>
  <Application>Microsoft Office PowerPoint</Application>
  <PresentationFormat>Custom</PresentationFormat>
  <Paragraphs>221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6" baseType="lpstr">
      <vt:lpstr>Raleway 1 Bold</vt:lpstr>
      <vt:lpstr>Calibri</vt:lpstr>
      <vt:lpstr>Arial</vt:lpstr>
      <vt:lpstr>Roboto</vt:lpstr>
      <vt:lpstr>Raleway 1</vt:lpstr>
      <vt:lpstr>Raleway 2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Xanh dương và Đỏ Khối Đường chéo Báo cáo Bán hàng Bản thuyết trình Bán hàng</dc:title>
  <cp:lastModifiedBy>Huỳnh Thị Thùy Linh</cp:lastModifiedBy>
  <cp:revision>6</cp:revision>
  <dcterms:created xsi:type="dcterms:W3CDTF">2006-08-16T00:00:00Z</dcterms:created>
  <dcterms:modified xsi:type="dcterms:W3CDTF">2023-10-07T14:34:15Z</dcterms:modified>
  <dc:identifier>DAFwW6BcF-g</dc:identifier>
</cp:coreProperties>
</file>